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16" r:id="rId4"/>
    <p:sldMasterId id="2147483736" r:id="rId5"/>
    <p:sldMasterId id="2147483756" r:id="rId6"/>
    <p:sldMasterId id="2147483776" r:id="rId7"/>
    <p:sldMasterId id="2147483796" r:id="rId8"/>
  </p:sldMasterIdLst>
  <p:notesMasterIdLst>
    <p:notesMasterId r:id="rId58"/>
  </p:notesMasterIdLst>
  <p:handoutMasterIdLst>
    <p:handoutMasterId r:id="rId59"/>
  </p:handoutMasterIdLst>
  <p:sldIdLst>
    <p:sldId id="308" r:id="rId9"/>
    <p:sldId id="281" r:id="rId10"/>
    <p:sldId id="338" r:id="rId11"/>
    <p:sldId id="316" r:id="rId12"/>
    <p:sldId id="326" r:id="rId13"/>
    <p:sldId id="313" r:id="rId14"/>
    <p:sldId id="314" r:id="rId15"/>
    <p:sldId id="327" r:id="rId16"/>
    <p:sldId id="328" r:id="rId17"/>
    <p:sldId id="339" r:id="rId18"/>
    <p:sldId id="341" r:id="rId19"/>
    <p:sldId id="340" r:id="rId20"/>
    <p:sldId id="344" r:id="rId21"/>
    <p:sldId id="342" r:id="rId22"/>
    <p:sldId id="343" r:id="rId23"/>
    <p:sldId id="378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0"/>
      <p:bold r:id="rId61"/>
      <p:italic r:id="rId62"/>
      <p:boldItalic r:id="rId63"/>
    </p:embeddedFont>
    <p:embeddedFont>
      <p:font typeface="Roboto Regular" panose="02000000000000000000" pitchFamily="2" charset="0"/>
      <p:regular r:id="rId64"/>
    </p:embeddedFont>
  </p:embeddedFontLst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F6ADBD-3FC7-6349-A56F-F2B9C4C94979}">
          <p14:sldIdLst>
            <p14:sldId id="308"/>
            <p14:sldId id="281"/>
            <p14:sldId id="338"/>
            <p14:sldId id="316"/>
            <p14:sldId id="326"/>
            <p14:sldId id="313"/>
            <p14:sldId id="314"/>
            <p14:sldId id="327"/>
            <p14:sldId id="328"/>
            <p14:sldId id="339"/>
            <p14:sldId id="341"/>
            <p14:sldId id="340"/>
            <p14:sldId id="344"/>
            <p14:sldId id="342"/>
            <p14:sldId id="343"/>
            <p14:sldId id="378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2" pos="4968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1B44"/>
    <a:srgbClr val="D82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C085E0-F146-4EB9-A3BA-F1A70C5F313F}" v="515" dt="2018-07-13T09:08:47.100"/>
    <p1510:client id="{5602A54E-12A3-4252-B5B5-2E17ABBC228A}" v="882" dt="2018-07-13T11:17:59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81" autoAdjust="0"/>
    <p:restoredTop sz="91111" autoAdjust="0"/>
  </p:normalViewPr>
  <p:slideViewPr>
    <p:cSldViewPr snapToGrid="0" showGuides="1">
      <p:cViewPr>
        <p:scale>
          <a:sx n="100" d="100"/>
          <a:sy n="100" d="100"/>
        </p:scale>
        <p:origin x="2400" y="918"/>
      </p:cViewPr>
      <p:guideLst>
        <p:guide pos="4968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44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font" Target="fonts/font4.fntdata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font" Target="fonts/font2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font" Target="fonts/font1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font" Target="fonts/font5.fntdata"/><Relationship Id="rId69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handoutMaster" Target="handoutMasters/handoutMaster1.xml"/><Relationship Id="rId67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font" Target="fonts/font3.fntdata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sdair Hurst" userId="01b161d8-3e0c-4edf-aff1-3cfee7c25377" providerId="ADAL" clId="{88C085E0-F146-4EB9-A3BA-F1A70C5F313F}"/>
    <pc:docChg chg="undo custSel addSld delSld modSld sldOrd modSection">
      <pc:chgData name="Alasdair Hurst" userId="01b161d8-3e0c-4edf-aff1-3cfee7c25377" providerId="ADAL" clId="{88C085E0-F146-4EB9-A3BA-F1A70C5F313F}" dt="2018-07-13T09:08:47.100" v="512" actId="20577"/>
      <pc:docMkLst>
        <pc:docMk/>
      </pc:docMkLst>
      <pc:sldChg chg="modSp add ord">
        <pc:chgData name="Alasdair Hurst" userId="01b161d8-3e0c-4edf-aff1-3cfee7c25377" providerId="ADAL" clId="{88C085E0-F146-4EB9-A3BA-F1A70C5F313F}" dt="2018-07-13T08:51:02.164" v="6" actId="20577"/>
        <pc:sldMkLst>
          <pc:docMk/>
          <pc:sldMk cId="4128198755" sldId="294"/>
        </pc:sldMkLst>
        <pc:spChg chg="mod">
          <ac:chgData name="Alasdair Hurst" userId="01b161d8-3e0c-4edf-aff1-3cfee7c25377" providerId="ADAL" clId="{88C085E0-F146-4EB9-A3BA-F1A70C5F313F}" dt="2018-07-13T08:50:47.603" v="2"/>
          <ac:spMkLst>
            <pc:docMk/>
            <pc:sldMk cId="4128198755" sldId="294"/>
            <ac:spMk id="6" creationId="{00000000-0000-0000-0000-000000000000}"/>
          </ac:spMkLst>
        </pc:spChg>
        <pc:spChg chg="mod">
          <ac:chgData name="Alasdair Hurst" userId="01b161d8-3e0c-4edf-aff1-3cfee7c25377" providerId="ADAL" clId="{88C085E0-F146-4EB9-A3BA-F1A70C5F313F}" dt="2018-07-13T08:51:02.164" v="6" actId="20577"/>
          <ac:spMkLst>
            <pc:docMk/>
            <pc:sldMk cId="4128198755" sldId="294"/>
            <ac:spMk id="24" creationId="{00000000-0000-0000-0000-000000000000}"/>
          </ac:spMkLst>
        </pc:spChg>
      </pc:sldChg>
      <pc:sldChg chg="modSp del">
        <pc:chgData name="Alasdair Hurst" userId="01b161d8-3e0c-4edf-aff1-3cfee7c25377" providerId="ADAL" clId="{88C085E0-F146-4EB9-A3BA-F1A70C5F313F}" dt="2018-07-13T08:51:10.235" v="7" actId="2696"/>
        <pc:sldMkLst>
          <pc:docMk/>
          <pc:sldMk cId="1637495925" sldId="312"/>
        </pc:sldMkLst>
        <pc:spChg chg="mod">
          <ac:chgData name="Alasdair Hurst" userId="01b161d8-3e0c-4edf-aff1-3cfee7c25377" providerId="ADAL" clId="{88C085E0-F146-4EB9-A3BA-F1A70C5F313F}" dt="2018-07-13T08:50:51.249" v="3"/>
          <ac:spMkLst>
            <pc:docMk/>
            <pc:sldMk cId="1637495925" sldId="312"/>
            <ac:spMk id="3" creationId="{00000000-0000-0000-0000-000000000000}"/>
          </ac:spMkLst>
        </pc:spChg>
      </pc:sldChg>
      <pc:sldChg chg="modSp">
        <pc:chgData name="Alasdair Hurst" userId="01b161d8-3e0c-4edf-aff1-3cfee7c25377" providerId="ADAL" clId="{88C085E0-F146-4EB9-A3BA-F1A70C5F313F}" dt="2018-07-13T08:51:59.166" v="16" actId="14100"/>
        <pc:sldMkLst>
          <pc:docMk/>
          <pc:sldMk cId="1613725190" sldId="313"/>
        </pc:sldMkLst>
        <pc:picChg chg="mod">
          <ac:chgData name="Alasdair Hurst" userId="01b161d8-3e0c-4edf-aff1-3cfee7c25377" providerId="ADAL" clId="{88C085E0-F146-4EB9-A3BA-F1A70C5F313F}" dt="2018-07-13T08:51:59.166" v="16" actId="14100"/>
          <ac:picMkLst>
            <pc:docMk/>
            <pc:sldMk cId="1613725190" sldId="313"/>
            <ac:picMk id="1026" creationId="{C25BEDFB-586C-42A2-92DF-C5B7A0C8DE74}"/>
          </ac:picMkLst>
        </pc:picChg>
      </pc:sldChg>
      <pc:sldChg chg="addSp delSp modSp">
        <pc:chgData name="Alasdair Hurst" userId="01b161d8-3e0c-4edf-aff1-3cfee7c25377" providerId="ADAL" clId="{88C085E0-F146-4EB9-A3BA-F1A70C5F313F}" dt="2018-07-13T09:07:14.704" v="506"/>
        <pc:sldMkLst>
          <pc:docMk/>
          <pc:sldMk cId="1854172629" sldId="314"/>
        </pc:sldMkLst>
        <pc:spChg chg="mod">
          <ac:chgData name="Alasdair Hurst" userId="01b161d8-3e0c-4edf-aff1-3cfee7c25377" providerId="ADAL" clId="{88C085E0-F146-4EB9-A3BA-F1A70C5F313F}" dt="2018-07-13T08:53:49.323" v="68" actId="14100"/>
          <ac:spMkLst>
            <pc:docMk/>
            <pc:sldMk cId="1854172629" sldId="314"/>
            <ac:spMk id="3" creationId="{00000000-0000-0000-0000-000000000000}"/>
          </ac:spMkLst>
        </pc:spChg>
        <pc:spChg chg="del">
          <ac:chgData name="Alasdair Hurst" userId="01b161d8-3e0c-4edf-aff1-3cfee7c25377" providerId="ADAL" clId="{88C085E0-F146-4EB9-A3BA-F1A70C5F313F}" dt="2018-07-13T08:53:44.897" v="66" actId="478"/>
          <ac:spMkLst>
            <pc:docMk/>
            <pc:sldMk cId="1854172629" sldId="314"/>
            <ac:spMk id="4" creationId="{00000000-0000-0000-0000-000000000000}"/>
          </ac:spMkLst>
        </pc:spChg>
        <pc:spChg chg="mod">
          <ac:chgData name="Alasdair Hurst" userId="01b161d8-3e0c-4edf-aff1-3cfee7c25377" providerId="ADAL" clId="{88C085E0-F146-4EB9-A3BA-F1A70C5F313F}" dt="2018-07-13T09:07:14.704" v="506"/>
          <ac:spMkLst>
            <pc:docMk/>
            <pc:sldMk cId="1854172629" sldId="314"/>
            <ac:spMk id="5" creationId="{00000000-0000-0000-0000-000000000000}"/>
          </ac:spMkLst>
        </pc:spChg>
        <pc:spChg chg="add del mod">
          <ac:chgData name="Alasdair Hurst" userId="01b161d8-3e0c-4edf-aff1-3cfee7c25377" providerId="ADAL" clId="{88C085E0-F146-4EB9-A3BA-F1A70C5F313F}" dt="2018-07-13T08:53:51.349" v="69" actId="478"/>
          <ac:spMkLst>
            <pc:docMk/>
            <pc:sldMk cId="1854172629" sldId="314"/>
            <ac:spMk id="8" creationId="{727668C7-E263-4641-BE0D-4AE54359CAEB}"/>
          </ac:spMkLst>
        </pc:spChg>
      </pc:sldChg>
      <pc:sldChg chg="modSp">
        <pc:chgData name="Alasdair Hurst" userId="01b161d8-3e0c-4edf-aff1-3cfee7c25377" providerId="ADAL" clId="{88C085E0-F146-4EB9-A3BA-F1A70C5F313F}" dt="2018-07-13T08:55:49.158" v="172" actId="20577"/>
        <pc:sldMkLst>
          <pc:docMk/>
          <pc:sldMk cId="869870030" sldId="328"/>
        </pc:sldMkLst>
        <pc:spChg chg="mod">
          <ac:chgData name="Alasdair Hurst" userId="01b161d8-3e0c-4edf-aff1-3cfee7c25377" providerId="ADAL" clId="{88C085E0-F146-4EB9-A3BA-F1A70C5F313F}" dt="2018-07-13T08:55:49.158" v="172" actId="20577"/>
          <ac:spMkLst>
            <pc:docMk/>
            <pc:sldMk cId="869870030" sldId="328"/>
            <ac:spMk id="12" creationId="{00000000-0000-0000-0000-000000000000}"/>
          </ac:spMkLst>
        </pc:spChg>
      </pc:sldChg>
      <pc:sldChg chg="del">
        <pc:chgData name="Alasdair Hurst" userId="01b161d8-3e0c-4edf-aff1-3cfee7c25377" providerId="ADAL" clId="{88C085E0-F146-4EB9-A3BA-F1A70C5F313F}" dt="2018-07-13T08:58:45.892" v="309" actId="2696"/>
        <pc:sldMkLst>
          <pc:docMk/>
          <pc:sldMk cId="657048177" sldId="329"/>
        </pc:sldMkLst>
      </pc:sldChg>
      <pc:sldChg chg="del">
        <pc:chgData name="Alasdair Hurst" userId="01b161d8-3e0c-4edf-aff1-3cfee7c25377" providerId="ADAL" clId="{88C085E0-F146-4EB9-A3BA-F1A70C5F313F}" dt="2018-07-13T09:00:36.476" v="351" actId="2696"/>
        <pc:sldMkLst>
          <pc:docMk/>
          <pc:sldMk cId="3614609873" sldId="330"/>
        </pc:sldMkLst>
      </pc:sldChg>
      <pc:sldChg chg="del">
        <pc:chgData name="Alasdair Hurst" userId="01b161d8-3e0c-4edf-aff1-3cfee7c25377" providerId="ADAL" clId="{88C085E0-F146-4EB9-A3BA-F1A70C5F313F}" dt="2018-07-13T09:02:29.858" v="460" actId="2696"/>
        <pc:sldMkLst>
          <pc:docMk/>
          <pc:sldMk cId="449993545" sldId="331"/>
        </pc:sldMkLst>
      </pc:sldChg>
      <pc:sldChg chg="del">
        <pc:chgData name="Alasdair Hurst" userId="01b161d8-3e0c-4edf-aff1-3cfee7c25377" providerId="ADAL" clId="{88C085E0-F146-4EB9-A3BA-F1A70C5F313F}" dt="2018-07-13T09:08:29.965" v="511" actId="2696"/>
        <pc:sldMkLst>
          <pc:docMk/>
          <pc:sldMk cId="3222819137" sldId="333"/>
        </pc:sldMkLst>
      </pc:sldChg>
      <pc:sldChg chg="del">
        <pc:chgData name="Alasdair Hurst" userId="01b161d8-3e0c-4edf-aff1-3cfee7c25377" providerId="ADAL" clId="{88C085E0-F146-4EB9-A3BA-F1A70C5F313F}" dt="2018-07-13T08:51:36.412" v="13" actId="2696"/>
        <pc:sldMkLst>
          <pc:docMk/>
          <pc:sldMk cId="3789085159" sldId="334"/>
        </pc:sldMkLst>
      </pc:sldChg>
      <pc:sldChg chg="del">
        <pc:chgData name="Alasdair Hurst" userId="01b161d8-3e0c-4edf-aff1-3cfee7c25377" providerId="ADAL" clId="{88C085E0-F146-4EB9-A3BA-F1A70C5F313F}" dt="2018-07-13T09:03:04.917" v="465" actId="2696"/>
        <pc:sldMkLst>
          <pc:docMk/>
          <pc:sldMk cId="3591586423" sldId="335"/>
        </pc:sldMkLst>
      </pc:sldChg>
      <pc:sldChg chg="del">
        <pc:chgData name="Alasdair Hurst" userId="01b161d8-3e0c-4edf-aff1-3cfee7c25377" providerId="ADAL" clId="{88C085E0-F146-4EB9-A3BA-F1A70C5F313F}" dt="2018-07-13T09:03:18.770" v="468" actId="2696"/>
        <pc:sldMkLst>
          <pc:docMk/>
          <pc:sldMk cId="1664902444" sldId="336"/>
        </pc:sldMkLst>
      </pc:sldChg>
      <pc:sldChg chg="del">
        <pc:chgData name="Alasdair Hurst" userId="01b161d8-3e0c-4edf-aff1-3cfee7c25377" providerId="ADAL" clId="{88C085E0-F146-4EB9-A3BA-F1A70C5F313F}" dt="2018-07-13T09:08:26.144" v="510" actId="2696"/>
        <pc:sldMkLst>
          <pc:docMk/>
          <pc:sldMk cId="524149433" sldId="337"/>
        </pc:sldMkLst>
      </pc:sldChg>
      <pc:sldChg chg="addSp modSp add ord">
        <pc:chgData name="Alasdair Hurst" userId="01b161d8-3e0c-4edf-aff1-3cfee7c25377" providerId="ADAL" clId="{88C085E0-F146-4EB9-A3BA-F1A70C5F313F}" dt="2018-07-13T09:08:47.100" v="512" actId="20577"/>
        <pc:sldMkLst>
          <pc:docMk/>
          <pc:sldMk cId="680105018" sldId="338"/>
        </pc:sldMkLst>
        <pc:spChg chg="mod">
          <ac:chgData name="Alasdair Hurst" userId="01b161d8-3e0c-4edf-aff1-3cfee7c25377" providerId="ADAL" clId="{88C085E0-F146-4EB9-A3BA-F1A70C5F313F}" dt="2018-07-13T09:08:47.100" v="512" actId="20577"/>
          <ac:spMkLst>
            <pc:docMk/>
            <pc:sldMk cId="680105018" sldId="338"/>
            <ac:spMk id="24" creationId="{00000000-0000-0000-0000-000000000000}"/>
          </ac:spMkLst>
        </pc:spChg>
        <pc:picChg chg="add">
          <ac:chgData name="Alasdair Hurst" userId="01b161d8-3e0c-4edf-aff1-3cfee7c25377" providerId="ADAL" clId="{88C085E0-F146-4EB9-A3BA-F1A70C5F313F}" dt="2018-07-13T08:51:17.617" v="10"/>
          <ac:picMkLst>
            <pc:docMk/>
            <pc:sldMk cId="680105018" sldId="338"/>
            <ac:picMk id="5" creationId="{2150A9C1-24F8-4CC6-8E80-1408F6705C9A}"/>
          </ac:picMkLst>
        </pc:picChg>
      </pc:sldChg>
      <pc:sldChg chg="modSp add">
        <pc:chgData name="Alasdair Hurst" userId="01b161d8-3e0c-4edf-aff1-3cfee7c25377" providerId="ADAL" clId="{88C085E0-F146-4EB9-A3BA-F1A70C5F313F}" dt="2018-07-13T08:58:28.996" v="308" actId="12"/>
        <pc:sldMkLst>
          <pc:docMk/>
          <pc:sldMk cId="537173368" sldId="339"/>
        </pc:sldMkLst>
        <pc:spChg chg="mod">
          <ac:chgData name="Alasdair Hurst" userId="01b161d8-3e0c-4edf-aff1-3cfee7c25377" providerId="ADAL" clId="{88C085E0-F146-4EB9-A3BA-F1A70C5F313F}" dt="2018-07-13T08:56:22.701" v="174"/>
          <ac:spMkLst>
            <pc:docMk/>
            <pc:sldMk cId="537173368" sldId="339"/>
            <ac:spMk id="6" creationId="{00000000-0000-0000-0000-000000000000}"/>
          </ac:spMkLst>
        </pc:spChg>
        <pc:spChg chg="mod">
          <ac:chgData name="Alasdair Hurst" userId="01b161d8-3e0c-4edf-aff1-3cfee7c25377" providerId="ADAL" clId="{88C085E0-F146-4EB9-A3BA-F1A70C5F313F}" dt="2018-07-13T08:58:28.996" v="308" actId="12"/>
          <ac:spMkLst>
            <pc:docMk/>
            <pc:sldMk cId="537173368" sldId="339"/>
            <ac:spMk id="24" creationId="{00000000-0000-0000-0000-000000000000}"/>
          </ac:spMkLst>
        </pc:spChg>
      </pc:sldChg>
      <pc:sldChg chg="modSp add">
        <pc:chgData name="Alasdair Hurst" userId="01b161d8-3e0c-4edf-aff1-3cfee7c25377" providerId="ADAL" clId="{88C085E0-F146-4EB9-A3BA-F1A70C5F313F}" dt="2018-07-13T09:05:00.223" v="484" actId="20577"/>
        <pc:sldMkLst>
          <pc:docMk/>
          <pc:sldMk cId="847525930" sldId="340"/>
        </pc:sldMkLst>
        <pc:spChg chg="mod">
          <ac:chgData name="Alasdair Hurst" userId="01b161d8-3e0c-4edf-aff1-3cfee7c25377" providerId="ADAL" clId="{88C085E0-F146-4EB9-A3BA-F1A70C5F313F}" dt="2018-07-13T09:00:48.730" v="367" actId="20577"/>
          <ac:spMkLst>
            <pc:docMk/>
            <pc:sldMk cId="847525930" sldId="340"/>
            <ac:spMk id="6" creationId="{00000000-0000-0000-0000-000000000000}"/>
          </ac:spMkLst>
        </pc:spChg>
        <pc:spChg chg="mod">
          <ac:chgData name="Alasdair Hurst" userId="01b161d8-3e0c-4edf-aff1-3cfee7c25377" providerId="ADAL" clId="{88C085E0-F146-4EB9-A3BA-F1A70C5F313F}" dt="2018-07-13T09:05:00.223" v="484" actId="20577"/>
          <ac:spMkLst>
            <pc:docMk/>
            <pc:sldMk cId="847525930" sldId="340"/>
            <ac:spMk id="24" creationId="{00000000-0000-0000-0000-000000000000}"/>
          </ac:spMkLst>
        </pc:spChg>
      </pc:sldChg>
      <pc:sldChg chg="modSp add ord">
        <pc:chgData name="Alasdair Hurst" userId="01b161d8-3e0c-4edf-aff1-3cfee7c25377" providerId="ADAL" clId="{88C085E0-F146-4EB9-A3BA-F1A70C5F313F}" dt="2018-07-13T09:05:29.908" v="491" actId="20577"/>
        <pc:sldMkLst>
          <pc:docMk/>
          <pc:sldMk cId="2277649363" sldId="341"/>
        </pc:sldMkLst>
        <pc:spChg chg="mod">
          <ac:chgData name="Alasdair Hurst" userId="01b161d8-3e0c-4edf-aff1-3cfee7c25377" providerId="ADAL" clId="{88C085E0-F146-4EB9-A3BA-F1A70C5F313F}" dt="2018-07-13T09:05:29.908" v="491" actId="20577"/>
          <ac:spMkLst>
            <pc:docMk/>
            <pc:sldMk cId="2277649363" sldId="341"/>
            <ac:spMk id="24" creationId="{00000000-0000-0000-0000-000000000000}"/>
          </ac:spMkLst>
        </pc:spChg>
      </pc:sldChg>
      <pc:sldChg chg="modSp add">
        <pc:chgData name="Alasdair Hurst" userId="01b161d8-3e0c-4edf-aff1-3cfee7c25377" providerId="ADAL" clId="{88C085E0-F146-4EB9-A3BA-F1A70C5F313F}" dt="2018-07-13T09:02:50.664" v="464" actId="20577"/>
        <pc:sldMkLst>
          <pc:docMk/>
          <pc:sldMk cId="3635847891" sldId="342"/>
        </pc:sldMkLst>
        <pc:spChg chg="mod">
          <ac:chgData name="Alasdair Hurst" userId="01b161d8-3e0c-4edf-aff1-3cfee7c25377" providerId="ADAL" clId="{88C085E0-F146-4EB9-A3BA-F1A70C5F313F}" dt="2018-07-13T09:02:38.423" v="462"/>
          <ac:spMkLst>
            <pc:docMk/>
            <pc:sldMk cId="3635847891" sldId="342"/>
            <ac:spMk id="6" creationId="{00000000-0000-0000-0000-000000000000}"/>
          </ac:spMkLst>
        </pc:spChg>
        <pc:spChg chg="mod">
          <ac:chgData name="Alasdair Hurst" userId="01b161d8-3e0c-4edf-aff1-3cfee7c25377" providerId="ADAL" clId="{88C085E0-F146-4EB9-A3BA-F1A70C5F313F}" dt="2018-07-13T09:02:50.664" v="464" actId="20577"/>
          <ac:spMkLst>
            <pc:docMk/>
            <pc:sldMk cId="3635847891" sldId="342"/>
            <ac:spMk id="24" creationId="{00000000-0000-0000-0000-000000000000}"/>
          </ac:spMkLst>
        </pc:spChg>
      </pc:sldChg>
      <pc:sldChg chg="modSp add">
        <pc:chgData name="Alasdair Hurst" userId="01b161d8-3e0c-4edf-aff1-3cfee7c25377" providerId="ADAL" clId="{88C085E0-F146-4EB9-A3BA-F1A70C5F313F}" dt="2018-07-13T09:03:33.688" v="473" actId="20577"/>
        <pc:sldMkLst>
          <pc:docMk/>
          <pc:sldMk cId="2702547940" sldId="343"/>
        </pc:sldMkLst>
        <pc:spChg chg="mod">
          <ac:chgData name="Alasdair Hurst" userId="01b161d8-3e0c-4edf-aff1-3cfee7c25377" providerId="ADAL" clId="{88C085E0-F146-4EB9-A3BA-F1A70C5F313F}" dt="2018-07-13T09:03:33.688" v="473" actId="20577"/>
          <ac:spMkLst>
            <pc:docMk/>
            <pc:sldMk cId="2702547940" sldId="343"/>
            <ac:spMk id="24" creationId="{00000000-0000-0000-0000-000000000000}"/>
          </ac:spMkLst>
        </pc:spChg>
      </pc:sldChg>
      <pc:sldChg chg="modSp add del">
        <pc:chgData name="Alasdair Hurst" userId="01b161d8-3e0c-4edf-aff1-3cfee7c25377" providerId="ADAL" clId="{88C085E0-F146-4EB9-A3BA-F1A70C5F313F}" dt="2018-07-13T09:08:24.310" v="509" actId="2696"/>
        <pc:sldMkLst>
          <pc:docMk/>
          <pc:sldMk cId="3280222061" sldId="344"/>
        </pc:sldMkLst>
        <pc:spChg chg="mod">
          <ac:chgData name="Alasdair Hurst" userId="01b161d8-3e0c-4edf-aff1-3cfee7c25377" providerId="ADAL" clId="{88C085E0-F146-4EB9-A3BA-F1A70C5F313F}" dt="2018-07-13T09:08:16.289" v="508"/>
          <ac:spMkLst>
            <pc:docMk/>
            <pc:sldMk cId="3280222061" sldId="344"/>
            <ac:spMk id="24" creationId="{00000000-0000-0000-0000-000000000000}"/>
          </ac:spMkLst>
        </pc:spChg>
      </pc:sldChg>
    </pc:docChg>
  </pc:docChgLst>
  <pc:docChgLst>
    <pc:chgData name="Alasdair Hurst" userId="01b161d8-3e0c-4edf-aff1-3cfee7c25377" providerId="ADAL" clId="{5602A54E-12A3-4252-B5B5-2E17ABBC228A}"/>
    <pc:docChg chg="undo custSel delSld modSld modSection">
      <pc:chgData name="Alasdair Hurst" userId="01b161d8-3e0c-4edf-aff1-3cfee7c25377" providerId="ADAL" clId="{5602A54E-12A3-4252-B5B5-2E17ABBC228A}" dt="2018-07-13T11:17:59.370" v="880" actId="20577"/>
      <pc:docMkLst>
        <pc:docMk/>
      </pc:docMkLst>
      <pc:sldChg chg="modSp del">
        <pc:chgData name="Alasdair Hurst" userId="01b161d8-3e0c-4edf-aff1-3cfee7c25377" providerId="ADAL" clId="{5602A54E-12A3-4252-B5B5-2E17ABBC228A}" dt="2018-07-13T10:13:02.134" v="110" actId="2696"/>
        <pc:sldMkLst>
          <pc:docMk/>
          <pc:sldMk cId="4128198755" sldId="294"/>
        </pc:sldMkLst>
        <pc:spChg chg="mod">
          <ac:chgData name="Alasdair Hurst" userId="01b161d8-3e0c-4edf-aff1-3cfee7c25377" providerId="ADAL" clId="{5602A54E-12A3-4252-B5B5-2E17ABBC228A}" dt="2018-07-13T10:12:43.196" v="104" actId="6549"/>
          <ac:spMkLst>
            <pc:docMk/>
            <pc:sldMk cId="4128198755" sldId="294"/>
            <ac:spMk id="24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0:13:39.500" v="117" actId="27636"/>
        <pc:sldMkLst>
          <pc:docMk/>
          <pc:sldMk cId="1613725190" sldId="313"/>
        </pc:sldMkLst>
        <pc:spChg chg="mod">
          <ac:chgData name="Alasdair Hurst" userId="01b161d8-3e0c-4edf-aff1-3cfee7c25377" providerId="ADAL" clId="{5602A54E-12A3-4252-B5B5-2E17ABBC228A}" dt="2018-07-13T10:13:00.029" v="109"/>
          <ac:spMkLst>
            <pc:docMk/>
            <pc:sldMk cId="1613725190" sldId="313"/>
            <ac:spMk id="2" creationId="{00000000-0000-0000-0000-000000000000}"/>
          </ac:spMkLst>
        </pc:spChg>
        <pc:spChg chg="mod">
          <ac:chgData name="Alasdair Hurst" userId="01b161d8-3e0c-4edf-aff1-3cfee7c25377" providerId="ADAL" clId="{5602A54E-12A3-4252-B5B5-2E17ABBC228A}" dt="2018-07-13T10:13:39.500" v="117" actId="27636"/>
          <ac:spMkLst>
            <pc:docMk/>
            <pc:sldMk cId="1613725190" sldId="313"/>
            <ac:spMk id="4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0:17:49.437" v="195" actId="20577"/>
        <pc:sldMkLst>
          <pc:docMk/>
          <pc:sldMk cId="1854172629" sldId="314"/>
        </pc:sldMkLst>
        <pc:spChg chg="mod">
          <ac:chgData name="Alasdair Hurst" userId="01b161d8-3e0c-4edf-aff1-3cfee7c25377" providerId="ADAL" clId="{5602A54E-12A3-4252-B5B5-2E17ABBC228A}" dt="2018-07-13T10:17:49.437" v="195" actId="20577"/>
          <ac:spMkLst>
            <pc:docMk/>
            <pc:sldMk cId="1854172629" sldId="314"/>
            <ac:spMk id="3" creationId="{00000000-0000-0000-0000-000000000000}"/>
          </ac:spMkLst>
        </pc:spChg>
      </pc:sldChg>
      <pc:sldChg chg="addSp delSp modSp">
        <pc:chgData name="Alasdair Hurst" userId="01b161d8-3e0c-4edf-aff1-3cfee7c25377" providerId="ADAL" clId="{5602A54E-12A3-4252-B5B5-2E17ABBC228A}" dt="2018-07-13T11:17:59.370" v="880" actId="20577"/>
        <pc:sldMkLst>
          <pc:docMk/>
          <pc:sldMk cId="2774153604" sldId="326"/>
        </pc:sldMkLst>
        <pc:spChg chg="add del mod">
          <ac:chgData name="Alasdair Hurst" userId="01b161d8-3e0c-4edf-aff1-3cfee7c25377" providerId="ADAL" clId="{5602A54E-12A3-4252-B5B5-2E17ABBC228A}" dt="2018-07-13T11:17:36.874" v="874" actId="478"/>
          <ac:spMkLst>
            <pc:docMk/>
            <pc:sldMk cId="2774153604" sldId="326"/>
            <ac:spMk id="4" creationId="{AB3F0B88-B04B-423B-B532-15AA51F75BCC}"/>
          </ac:spMkLst>
        </pc:spChg>
        <pc:spChg chg="add mod">
          <ac:chgData name="Alasdair Hurst" userId="01b161d8-3e0c-4edf-aff1-3cfee7c25377" providerId="ADAL" clId="{5602A54E-12A3-4252-B5B5-2E17ABBC228A}" dt="2018-07-13T11:16:14.021" v="710" actId="20577"/>
          <ac:spMkLst>
            <pc:docMk/>
            <pc:sldMk cId="2774153604" sldId="326"/>
            <ac:spMk id="9" creationId="{187F4713-6625-41FF-A946-1C8CFF0CBD0A}"/>
          </ac:spMkLst>
        </pc:spChg>
        <pc:spChg chg="add mod">
          <ac:chgData name="Alasdair Hurst" userId="01b161d8-3e0c-4edf-aff1-3cfee7c25377" providerId="ADAL" clId="{5602A54E-12A3-4252-B5B5-2E17ABBC228A}" dt="2018-07-13T11:17:59.370" v="880" actId="20577"/>
          <ac:spMkLst>
            <pc:docMk/>
            <pc:sldMk cId="2774153604" sldId="326"/>
            <ac:spMk id="10" creationId="{4C5BF6A6-FFD0-4DB0-B332-382EF37BEEB7}"/>
          </ac:spMkLst>
        </pc:spChg>
      </pc:sldChg>
      <pc:sldChg chg="modSp">
        <pc:chgData name="Alasdair Hurst" userId="01b161d8-3e0c-4edf-aff1-3cfee7c25377" providerId="ADAL" clId="{5602A54E-12A3-4252-B5B5-2E17ABBC228A}" dt="2018-07-13T10:22:32.204" v="309" actId="20577"/>
        <pc:sldMkLst>
          <pc:docMk/>
          <pc:sldMk cId="869870030" sldId="328"/>
        </pc:sldMkLst>
        <pc:spChg chg="mod">
          <ac:chgData name="Alasdair Hurst" userId="01b161d8-3e0c-4edf-aff1-3cfee7c25377" providerId="ADAL" clId="{5602A54E-12A3-4252-B5B5-2E17ABBC228A}" dt="2018-07-13T10:22:32.204" v="309" actId="20577"/>
          <ac:spMkLst>
            <pc:docMk/>
            <pc:sldMk cId="869870030" sldId="328"/>
            <ac:spMk id="12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1:15:31.975" v="684" actId="20577"/>
        <pc:sldMkLst>
          <pc:docMk/>
          <pc:sldMk cId="680105018" sldId="338"/>
        </pc:sldMkLst>
        <pc:spChg chg="mod">
          <ac:chgData name="Alasdair Hurst" userId="01b161d8-3e0c-4edf-aff1-3cfee7c25377" providerId="ADAL" clId="{5602A54E-12A3-4252-B5B5-2E17ABBC228A}" dt="2018-07-13T11:15:31.975" v="684" actId="20577"/>
          <ac:spMkLst>
            <pc:docMk/>
            <pc:sldMk cId="680105018" sldId="338"/>
            <ac:spMk id="24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0:25:59.701" v="485" actId="20577"/>
        <pc:sldMkLst>
          <pc:docMk/>
          <pc:sldMk cId="847525930" sldId="340"/>
        </pc:sldMkLst>
        <pc:spChg chg="mod">
          <ac:chgData name="Alasdair Hurst" userId="01b161d8-3e0c-4edf-aff1-3cfee7c25377" providerId="ADAL" clId="{5602A54E-12A3-4252-B5B5-2E17ABBC228A}" dt="2018-07-13T10:25:59.701" v="485" actId="20577"/>
          <ac:spMkLst>
            <pc:docMk/>
            <pc:sldMk cId="847525930" sldId="340"/>
            <ac:spMk id="6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0:25:01.295" v="454" actId="20577"/>
        <pc:sldMkLst>
          <pc:docMk/>
          <pc:sldMk cId="2277649363" sldId="341"/>
        </pc:sldMkLst>
        <pc:spChg chg="mod">
          <ac:chgData name="Alasdair Hurst" userId="01b161d8-3e0c-4edf-aff1-3cfee7c25377" providerId="ADAL" clId="{5602A54E-12A3-4252-B5B5-2E17ABBC228A}" dt="2018-07-13T10:25:01.295" v="454" actId="20577"/>
          <ac:spMkLst>
            <pc:docMk/>
            <pc:sldMk cId="2277649363" sldId="341"/>
            <ac:spMk id="24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0:28:38.957" v="496" actId="114"/>
        <pc:sldMkLst>
          <pc:docMk/>
          <pc:sldMk cId="3635847891" sldId="342"/>
        </pc:sldMkLst>
        <pc:spChg chg="mod">
          <ac:chgData name="Alasdair Hurst" userId="01b161d8-3e0c-4edf-aff1-3cfee7c25377" providerId="ADAL" clId="{5602A54E-12A3-4252-B5B5-2E17ABBC228A}" dt="2018-07-13T10:28:38.957" v="496" actId="114"/>
          <ac:spMkLst>
            <pc:docMk/>
            <pc:sldMk cId="3635847891" sldId="342"/>
            <ac:spMk id="24" creationId="{00000000-0000-0000-0000-000000000000}"/>
          </ac:spMkLst>
        </pc:spChg>
      </pc:sldChg>
      <pc:sldChg chg="modSp">
        <pc:chgData name="Alasdair Hurst" userId="01b161d8-3e0c-4edf-aff1-3cfee7c25377" providerId="ADAL" clId="{5602A54E-12A3-4252-B5B5-2E17ABBC228A}" dt="2018-07-13T11:14:02.234" v="509" actId="20577"/>
        <pc:sldMkLst>
          <pc:docMk/>
          <pc:sldMk cId="2702547940" sldId="343"/>
        </pc:sldMkLst>
        <pc:spChg chg="mod">
          <ac:chgData name="Alasdair Hurst" userId="01b161d8-3e0c-4edf-aff1-3cfee7c25377" providerId="ADAL" clId="{5602A54E-12A3-4252-B5B5-2E17ABBC228A}" dt="2018-07-13T11:14:02.234" v="509" actId="20577"/>
          <ac:spMkLst>
            <pc:docMk/>
            <pc:sldMk cId="2702547940" sldId="343"/>
            <ac:spMk id="2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boto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Roboto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7C797-B46E-934E-A9B5-FF65575F53E4}" type="slidenum">
              <a:rPr lang="en-US" smtClean="0">
                <a:latin typeface="Roboto Regular" charset="0"/>
              </a:rPr>
              <a:t>‹#›</a:t>
            </a:fld>
            <a:endParaRPr lang="en-US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68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 Regular" charset="0"/>
              </a:defRPr>
            </a:lvl1pPr>
          </a:lstStyle>
          <a:p>
            <a:fld id="{66AC886D-0E04-4D32-8700-6F538542D766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Regular" charset="0"/>
              </a:defRPr>
            </a:lvl1pPr>
          </a:lstStyle>
          <a:p>
            <a:fld id="{276E01C0-9FAF-4E87-9670-5EE0D47B33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1pPr>
    <a:lvl2pPr marL="342892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2pPr>
    <a:lvl3pPr marL="685783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3pPr>
    <a:lvl4pPr marL="1028675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4pPr>
    <a:lvl5pPr marL="1371566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48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98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946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730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55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7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6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008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88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302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9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92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44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01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03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85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729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513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26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491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06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6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80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17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51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28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955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31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1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302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05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2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21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76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53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59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384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97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7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932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27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3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4" y="1255537"/>
            <a:ext cx="4923331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4" y="2301908"/>
            <a:ext cx="2608729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4435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>
                <a:latin typeface="Roboto Regular" charset="0"/>
              </a:rPr>
              <a:t>To change this background…</a:t>
            </a:r>
            <a:r>
              <a:rPr lang="en-US" sz="1050" b="0" i="0" baseline="0" dirty="0">
                <a:latin typeface="Roboto Regular" charset="0"/>
              </a:rPr>
              <a:t>Right click and select “Format Background”</a:t>
            </a:r>
            <a:br>
              <a:rPr lang="en-US" sz="1050" b="0" i="0" baseline="0" dirty="0">
                <a:latin typeface="Roboto Regular" charset="0"/>
              </a:rPr>
            </a:br>
            <a:endParaRPr lang="en-US" sz="1050" b="0" i="0" baseline="0" dirty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>
                <a:latin typeface="Roboto Regular" charset="0"/>
              </a:rPr>
              <a:t>Navigate to “Images/Covers” folder included with this template &amp; select an image to replace the current with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2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414435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>
                <a:latin typeface="Roboto Regular" charset="0"/>
              </a:rPr>
              <a:t>To change this background…</a:t>
            </a:r>
            <a:r>
              <a:rPr lang="en-US" sz="1050" b="0" i="0" baseline="0" dirty="0">
                <a:latin typeface="Roboto Regular" charset="0"/>
              </a:rPr>
              <a:t>Right click and select “Format Background”</a:t>
            </a:r>
            <a:br>
              <a:rPr lang="en-US" sz="1050" b="0" i="0" baseline="0" dirty="0">
                <a:latin typeface="Roboto Regular" charset="0"/>
              </a:rPr>
            </a:br>
            <a:endParaRPr lang="en-US" sz="1050" b="0" i="0" baseline="0" dirty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>
                <a:latin typeface="Roboto Regular" charset="0"/>
              </a:rPr>
              <a:t>Navigate to “Images/Covers” folder included with this template &amp; select an image to replace the current with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87520" y="12293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7" name="Right Arrow 16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228725" y="4553124"/>
            <a:ext cx="2307772" cy="748103"/>
            <a:chOff x="12201526" y="6147058"/>
            <a:chExt cx="3077029" cy="747486"/>
          </a:xfrm>
        </p:grpSpPr>
        <p:sp>
          <p:nvSpPr>
            <p:cNvPr id="19" name="Rectangle 18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050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chemeClr val="bg1"/>
                  </a:solidFill>
                  <a:latin typeface="Roboto Regular" charset="0"/>
                </a:rPr>
                <a:t>*Note: you can change the </a:t>
              </a:r>
              <a:r>
                <a:rPr lang="en-US" sz="825" dirty="0">
                  <a:solidFill>
                    <a:schemeClr val="bg1"/>
                  </a:solidFill>
                </a:rPr>
                <a:t>color of the date to white or black depending on the image background chosen from “Images/Covers”</a:t>
              </a:r>
              <a:endParaRPr lang="en-US" sz="825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21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Roboto Regular" charset="0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8194" y="4027920"/>
            <a:ext cx="2509917" cy="65331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0"/>
            <a:ext cx="727710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50" y="1209676"/>
            <a:ext cx="8572500" cy="3390901"/>
          </a:xfrm>
        </p:spPr>
        <p:txBody>
          <a:bodyPr/>
          <a:lstStyle>
            <a:lvl1pPr marL="0" indent="0">
              <a:buNone/>
              <a:defRPr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896078"/>
            <a:ext cx="8572500" cy="373558"/>
          </a:xfrm>
        </p:spPr>
        <p:txBody>
          <a:bodyPr>
            <a:normAutofit/>
          </a:bodyPr>
          <a:lstStyle>
            <a:lvl1pPr marL="0" indent="0">
              <a:buNone/>
              <a:defRPr lang="en-US" sz="1800" b="1" i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6"/>
            <a:ext cx="71056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1" y="833735"/>
            <a:ext cx="4143375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833735"/>
            <a:ext cx="4171950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5751" y="983634"/>
            <a:ext cx="4143375" cy="350491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751" y="1330524"/>
            <a:ext cx="4143375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3634"/>
            <a:ext cx="4171950" cy="350491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6302" y="1330523"/>
            <a:ext cx="4171949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6"/>
            <a:ext cx="72580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9" name="Right Arrow 18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8976" y="1410850"/>
            <a:ext cx="2686050" cy="320509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28975" y="1779551"/>
            <a:ext cx="2686050" cy="327822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0850"/>
            <a:ext cx="2686050" cy="328005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786529"/>
            <a:ext cx="2686050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1" y="257176"/>
            <a:ext cx="7449671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1" y="1410851"/>
            <a:ext cx="2686049" cy="328004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786529"/>
            <a:ext cx="2689797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22" name="Right Arrow 21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1015" y="987595"/>
            <a:ext cx="193811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91015" y="1351983"/>
            <a:ext cx="193811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7595"/>
            <a:ext cx="1943101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91290" y="1347220"/>
            <a:ext cx="1938111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1" y="257176"/>
            <a:ext cx="7267575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0" y="987595"/>
            <a:ext cx="194310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351983"/>
            <a:ext cx="194310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901544" y="987595"/>
            <a:ext cx="1956707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886576" y="1347220"/>
            <a:ext cx="1971675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26" name="Right Arrow 2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9" name="Right Arrow 8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689" y="808162"/>
            <a:ext cx="6105525" cy="162782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0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000"/>
          <a:stretch/>
        </p:blipFill>
        <p:spPr>
          <a:xfrm>
            <a:off x="2486026" y="2314575"/>
            <a:ext cx="4981598" cy="2828925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668557"/>
            <a:ext cx="9144000" cy="918863"/>
          </a:xfrm>
        </p:spPr>
        <p:txBody>
          <a:bodyPr anchor="t">
            <a:noAutofit/>
          </a:bodyPr>
          <a:lstStyle>
            <a:lvl1pPr algn="ctr">
              <a:defRPr sz="10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5" y="1255538"/>
            <a:ext cx="4923331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5" y="2301909"/>
            <a:ext cx="2608729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2" name="Right Arrow 11"/>
          <p:cNvSpPr/>
          <p:nvPr userDrawn="1"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87521" y="12293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/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7" name="Right Arrow 16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19" name="Rectangle 18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21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8195" y="4027921"/>
            <a:ext cx="2509917" cy="65331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339433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6" y="1265603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6" y="2199549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2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5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>
                <a:latin typeface="Roboto Regular" charset="0"/>
              </a:rPr>
              <a:t>To change this background…</a:t>
            </a:r>
            <a:r>
              <a:rPr lang="en-US" sz="1050" b="0" i="0" baseline="0" dirty="0">
                <a:latin typeface="Roboto Regular" charset="0"/>
              </a:rPr>
              <a:t>Right click and select “Format Background”</a:t>
            </a:r>
            <a:br>
              <a:rPr lang="en-US" sz="1050" b="0" i="0" baseline="0" dirty="0">
                <a:latin typeface="Roboto Regular" charset="0"/>
              </a:rPr>
            </a:br>
            <a:endParaRPr lang="en-US" sz="1050" b="0" i="0" baseline="0" dirty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>
                <a:latin typeface="Roboto Regular" charset="0"/>
              </a:rPr>
              <a:t>Navigate to “Images/Covers” folder included with this template &amp; select an image to replace the current with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5" y="4553124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050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chemeClr val="bg1"/>
                  </a:solidFill>
                  <a:latin typeface="Roboto Regular" charset="0"/>
                </a:rPr>
                <a:t>*Note: you can change the </a:t>
              </a:r>
              <a:r>
                <a:rPr lang="en-US" sz="825" dirty="0">
                  <a:solidFill>
                    <a:schemeClr val="bg1"/>
                  </a:solidFill>
                </a:rPr>
                <a:t>color of the date to white or black depending on the image background chosen from “Images/Covers”</a:t>
              </a:r>
              <a:endParaRPr lang="en-US" sz="825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Roboto Regular" charset="0"/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8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39633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1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10"/>
            <a:ext cx="2943225" cy="830799"/>
          </a:xfr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5"/>
            <a:ext cx="2940798" cy="422201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334250" cy="57655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1" y="1278389"/>
            <a:ext cx="1943100" cy="3322187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table 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 hasCustomPrompt="1"/>
          </p:nvPr>
        </p:nvSpPr>
        <p:spPr>
          <a:xfrm>
            <a:off x="2486026" y="1273517"/>
            <a:ext cx="6372225" cy="332705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table icon to customize table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5" name="Right Arrow 2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9315675" y="-1019332"/>
            <a:ext cx="2307772" cy="8002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When adding a new agenda slide from the template: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Click on the table icon to enter the number of columns and rows. </a:t>
            </a:r>
          </a:p>
          <a:p>
            <a:pPr defTabSz="685766"/>
            <a:r>
              <a:rPr lang="en-US" sz="1050" i="1" dirty="0">
                <a:solidFill>
                  <a:srgbClr val="FFFFFF"/>
                </a:solidFill>
              </a:rPr>
              <a:t>(If you are using the example slide, you will need to delete the example table to see the table icon)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To style the grid properly, select the Table Design Tab and select the first option for “Best Match for Theme”  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Then click on Borders and select “Inside Horizontal Border” which will automatically select “Inside Borders”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89" y="422889"/>
            <a:ext cx="1552337" cy="1074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15" y="2455667"/>
            <a:ext cx="2475840" cy="939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4471" r="10991" b="3037"/>
          <a:stretch/>
        </p:blipFill>
        <p:spPr>
          <a:xfrm>
            <a:off x="9496769" y="4406069"/>
            <a:ext cx="1596453" cy="25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5"/>
            <a:ext cx="6343650" cy="49922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4435" y="5385548"/>
            <a:ext cx="329797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8801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9559"/>
            <a:ext cx="7134225" cy="547266"/>
          </a:xfrm>
          <a:ln>
            <a:solidFill>
              <a:schemeClr val="bg1"/>
            </a:solidFill>
          </a:ln>
        </p:spPr>
        <p:txBody>
          <a:bodyPr anchor="t"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into multiple slides.</a:t>
            </a:r>
          </a:p>
        </p:txBody>
      </p:sp>
    </p:spTree>
    <p:extLst>
      <p:ext uri="{BB962C8B-B14F-4D97-AF65-F5344CB8AC3E}">
        <p14:creationId xmlns:p14="http://schemas.microsoft.com/office/powerpoint/2010/main" val="383959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4868" y="4773623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Oval 5">
            <a:hlinkClick r:id="" action="ppaction://noaction"/>
          </p:cNvPr>
          <p:cNvSpPr/>
          <p:nvPr userDrawn="1"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572"/>
            <a:ext cx="9144000" cy="499828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1824120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7" name="Straight Connector 6"/>
          <p:cNvCxnSpPr>
            <a:endCxn id="12" idx="4"/>
          </p:cNvCxnSpPr>
          <p:nvPr userDrawn="1"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2" idx="0"/>
          </p:cNvCxnSpPr>
          <p:nvPr userDrawn="1"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3" name="Right Arrow 12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971423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>
            <a:stCxn id="11" idx="0"/>
          </p:cNvCxnSpPr>
          <p:nvPr userDrawn="1"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4" name="Right Arrow 13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2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4227989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27710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50" y="1209677"/>
            <a:ext cx="8572500" cy="3390901"/>
          </a:xfrm>
        </p:spPr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896079"/>
            <a:ext cx="8572500" cy="373558"/>
          </a:xfrm>
        </p:spPr>
        <p:txBody>
          <a:bodyPr>
            <a:normAutofit/>
          </a:bodyPr>
          <a:lstStyle>
            <a:lvl1pPr marL="0" indent="0">
              <a:buNone/>
              <a:defRPr lang="en-US" sz="1800" b="1" i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1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1056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2" y="833736"/>
            <a:ext cx="4143375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833736"/>
            <a:ext cx="4171950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1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0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>
                <a:latin typeface="Roboto Regular" charset="0"/>
              </a:rPr>
              <a:t>To change this background…Go to Slide Master and </a:t>
            </a:r>
            <a:r>
              <a:rPr lang="en-US" sz="1050" b="0" i="0" baseline="0" dirty="0">
                <a:latin typeface="Roboto Regular" charset="0"/>
              </a:rPr>
              <a:t>Right click then select “Format Background”</a:t>
            </a:r>
            <a:br>
              <a:rPr lang="en-US" sz="1050" b="0" i="0" baseline="0" dirty="0">
                <a:latin typeface="Roboto Regular" charset="0"/>
              </a:rPr>
            </a:br>
            <a:endParaRPr lang="en-US" sz="1050" b="0" i="0" baseline="0" dirty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>
                <a:latin typeface="Roboto Regular" charset="0"/>
              </a:rPr>
              <a:t>Navigate to “Images/Dividers” folder included with this template &amp; select an image as replacement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09"/>
            <a:ext cx="2943225" cy="830799"/>
          </a:xfr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4"/>
            <a:ext cx="2940798" cy="422201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5752" y="983635"/>
            <a:ext cx="4143375" cy="350491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752" y="1330525"/>
            <a:ext cx="4143375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3635"/>
            <a:ext cx="4171950" cy="350491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6303" y="1330524"/>
            <a:ext cx="4171949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2580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9" name="Right Arrow 1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9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8976" y="1410851"/>
            <a:ext cx="2686050" cy="320509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28975" y="1779552"/>
            <a:ext cx="2686050" cy="327822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0851"/>
            <a:ext cx="2686050" cy="328005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786530"/>
            <a:ext cx="2686050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449671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2" y="1410852"/>
            <a:ext cx="2686049" cy="328004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786530"/>
            <a:ext cx="2689797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2" name="Right Arrow 2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1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1015" y="987595"/>
            <a:ext cx="193811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91015" y="1351984"/>
            <a:ext cx="193811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1" y="987595"/>
            <a:ext cx="1943101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91291" y="1347221"/>
            <a:ext cx="1938111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267575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0" y="987595"/>
            <a:ext cx="194310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351984"/>
            <a:ext cx="194310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901545" y="987595"/>
            <a:ext cx="1956707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886577" y="1347221"/>
            <a:ext cx="1971675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6" name="Right Arrow 2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42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9" name="Right Arrow 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59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690" y="808163"/>
            <a:ext cx="6105525" cy="162782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0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000"/>
          <a:stretch/>
        </p:blipFill>
        <p:spPr>
          <a:xfrm>
            <a:off x="2486026" y="2314576"/>
            <a:ext cx="4981598" cy="2828925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163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668558"/>
            <a:ext cx="9144000" cy="918863"/>
          </a:xfrm>
        </p:spPr>
        <p:txBody>
          <a:bodyPr anchor="t">
            <a:noAutofit/>
          </a:bodyPr>
          <a:lstStyle>
            <a:lvl1pPr algn="ctr">
              <a:defRPr sz="10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0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81324" y="0"/>
            <a:ext cx="6462676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209335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5" y="1255538"/>
            <a:ext cx="4923331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5" y="2301909"/>
            <a:ext cx="2608729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2" name="Right Arrow 11"/>
          <p:cNvSpPr/>
          <p:nvPr userDrawn="1"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87521" y="12293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/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7" name="Right Arrow 16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19" name="Rectangle 18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21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8195" y="4027921"/>
            <a:ext cx="2509917" cy="65331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254399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423681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0"/>
            <a:ext cx="7334250" cy="57655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1" y="1278388"/>
            <a:ext cx="1943100" cy="3322187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table 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 hasCustomPrompt="1"/>
          </p:nvPr>
        </p:nvSpPr>
        <p:spPr>
          <a:xfrm>
            <a:off x="2486025" y="1273517"/>
            <a:ext cx="6372225" cy="332705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table icon to customize table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25" name="Right Arrow 24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9315674" y="-1019332"/>
            <a:ext cx="2307772" cy="8002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When adding a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new agenda slide from the template: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Click on the table icon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to enter the number of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columns and rows. </a:t>
            </a:r>
          </a:p>
          <a:p>
            <a:r>
              <a:rPr lang="en-US" sz="1050" i="1" baseline="0" dirty="0">
                <a:solidFill>
                  <a:schemeClr val="bg1"/>
                </a:solidFill>
                <a:latin typeface="Roboto Regular" charset="0"/>
              </a:rPr>
              <a:t>(If you are using the example slide, you will need to delete the example table to see the table icon)</a:t>
            </a:r>
            <a:endParaRPr lang="en-US" sz="1050" i="1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To style the grid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properly, select the Table Design Tab and select the first option for “Best Match for Theme”   </a:t>
            </a: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Then click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on Borders and select “Inside Horizontal Border” which will automatically select “Inside Borders” 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88" y="422888"/>
            <a:ext cx="1552337" cy="1074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15" y="2455666"/>
            <a:ext cx="2475840" cy="939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4471" r="10991" b="3037"/>
          <a:stretch/>
        </p:blipFill>
        <p:spPr>
          <a:xfrm>
            <a:off x="9496769" y="4406069"/>
            <a:ext cx="1596453" cy="251085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1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10"/>
            <a:ext cx="2943225" cy="830799"/>
          </a:xfr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5"/>
            <a:ext cx="2940798" cy="422201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0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334250" cy="57655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1" y="1278389"/>
            <a:ext cx="1943100" cy="3322187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table 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 hasCustomPrompt="1"/>
          </p:nvPr>
        </p:nvSpPr>
        <p:spPr>
          <a:xfrm>
            <a:off x="2486026" y="1273517"/>
            <a:ext cx="6372225" cy="332705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table icon to customize table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5" name="Right Arrow 2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9315675" y="-1019332"/>
            <a:ext cx="2307772" cy="8002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When adding a new agenda slide from the template: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Click on the table icon to enter the number of columns and rows. </a:t>
            </a:r>
          </a:p>
          <a:p>
            <a:pPr defTabSz="685766"/>
            <a:r>
              <a:rPr lang="en-US" sz="1050" i="1" dirty="0">
                <a:solidFill>
                  <a:srgbClr val="FFFFFF"/>
                </a:solidFill>
              </a:rPr>
              <a:t>(If you are using the example slide, you will need to delete the example table to see the table icon)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To style the grid properly, select the Table Design Tab and select the first option for “Best Match for Theme”  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Then click on Borders and select “Inside Horizontal Border” which will automatically select “Inside Borders”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89" y="422889"/>
            <a:ext cx="1552337" cy="1074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15" y="2455667"/>
            <a:ext cx="2475840" cy="939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4471" r="10991" b="3037"/>
          <a:stretch/>
        </p:blipFill>
        <p:spPr>
          <a:xfrm>
            <a:off x="9496769" y="4406069"/>
            <a:ext cx="1596453" cy="25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5"/>
            <a:ext cx="6343650" cy="49922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4435" y="5385548"/>
            <a:ext cx="329797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8801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8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9559"/>
            <a:ext cx="7134225" cy="547266"/>
          </a:xfrm>
          <a:ln>
            <a:solidFill>
              <a:schemeClr val="bg1"/>
            </a:solidFill>
          </a:ln>
        </p:spPr>
        <p:txBody>
          <a:bodyPr anchor="t"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into multiple slides.</a:t>
            </a:r>
          </a:p>
        </p:txBody>
      </p:sp>
    </p:spTree>
    <p:extLst>
      <p:ext uri="{BB962C8B-B14F-4D97-AF65-F5344CB8AC3E}">
        <p14:creationId xmlns:p14="http://schemas.microsoft.com/office/powerpoint/2010/main" val="323438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4868" y="4773623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Oval 5">
            <a:hlinkClick r:id="" action="ppaction://noaction"/>
          </p:cNvPr>
          <p:cNvSpPr/>
          <p:nvPr userDrawn="1"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572"/>
            <a:ext cx="9144000" cy="499828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4076137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7" name="Straight Connector 6"/>
          <p:cNvCxnSpPr>
            <a:endCxn id="12" idx="4"/>
          </p:cNvCxnSpPr>
          <p:nvPr userDrawn="1"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2" idx="0"/>
          </p:cNvCxnSpPr>
          <p:nvPr userDrawn="1"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3" name="Right Arrow 12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1213771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>
            <a:stCxn id="11" idx="0"/>
          </p:cNvCxnSpPr>
          <p:nvPr userDrawn="1"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4" name="Right Arrow 13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2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3888019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27710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50" y="1209677"/>
            <a:ext cx="8572500" cy="3390901"/>
          </a:xfrm>
        </p:spPr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896079"/>
            <a:ext cx="8572500" cy="373558"/>
          </a:xfrm>
        </p:spPr>
        <p:txBody>
          <a:bodyPr>
            <a:normAutofit/>
          </a:bodyPr>
          <a:lstStyle>
            <a:lvl1pPr marL="0" indent="0">
              <a:buNone/>
              <a:defRPr lang="en-US" sz="1800" b="1" i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48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1056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2" y="833736"/>
            <a:ext cx="4143375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833736"/>
            <a:ext cx="4171950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5752" y="983635"/>
            <a:ext cx="4143375" cy="350491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752" y="1330525"/>
            <a:ext cx="4143375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3635"/>
            <a:ext cx="4171950" cy="350491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6303" y="1330524"/>
            <a:ext cx="4171949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2580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9" name="Right Arrow 1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5"/>
            <a:ext cx="6343650" cy="49922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4435" y="5385548"/>
            <a:ext cx="329797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>
                <a:latin typeface="Roboto Regular" charset="0"/>
              </a:rPr>
              <a:t>To change this background…Go to Slide Master and </a:t>
            </a:r>
            <a:r>
              <a:rPr lang="en-US" sz="1050" b="0" i="0" baseline="0" dirty="0">
                <a:latin typeface="Roboto Regular" charset="0"/>
              </a:rPr>
              <a:t>Right click then select “Format Background”</a:t>
            </a:r>
            <a:br>
              <a:rPr lang="en-US" sz="1050" b="0" i="0" baseline="0" dirty="0">
                <a:latin typeface="Roboto Regular" charset="0"/>
              </a:rPr>
            </a:br>
            <a:endParaRPr lang="en-US" sz="1050" b="0" i="0" baseline="0" dirty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>
                <a:latin typeface="Roboto Regular" charset="0"/>
              </a:rPr>
              <a:t>Navigate to “Images/Dividers” folder included with this template &amp; select an image as replacement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8801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8976" y="1410851"/>
            <a:ext cx="2686050" cy="320509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28975" y="1779552"/>
            <a:ext cx="2686050" cy="327822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0851"/>
            <a:ext cx="2686050" cy="328005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786530"/>
            <a:ext cx="2686050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449671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2" y="1410852"/>
            <a:ext cx="2686049" cy="328004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786530"/>
            <a:ext cx="2689797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2" name="Right Arrow 2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6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1015" y="987595"/>
            <a:ext cx="193811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91015" y="1351984"/>
            <a:ext cx="193811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1" y="987595"/>
            <a:ext cx="1943101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91291" y="1347221"/>
            <a:ext cx="1938111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267575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0" y="987595"/>
            <a:ext cx="194310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351984"/>
            <a:ext cx="194310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901545" y="987595"/>
            <a:ext cx="1956707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886577" y="1347221"/>
            <a:ext cx="1971675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6" name="Right Arrow 2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9" name="Right Arrow 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3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690" y="808163"/>
            <a:ext cx="6105525" cy="162782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0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000"/>
          <a:stretch/>
        </p:blipFill>
        <p:spPr>
          <a:xfrm>
            <a:off x="2486026" y="2314576"/>
            <a:ext cx="4981598" cy="2828925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7720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668558"/>
            <a:ext cx="9144000" cy="918863"/>
          </a:xfrm>
        </p:spPr>
        <p:txBody>
          <a:bodyPr anchor="t">
            <a:noAutofit/>
          </a:bodyPr>
          <a:lstStyle>
            <a:lvl1pPr algn="ctr">
              <a:defRPr sz="10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81324" y="0"/>
            <a:ext cx="6462676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311977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5" y="1255538"/>
            <a:ext cx="4923331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5" y="2301909"/>
            <a:ext cx="2608729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2" name="Right Arrow 11"/>
          <p:cNvSpPr/>
          <p:nvPr userDrawn="1"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87521" y="12293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/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7" name="Right Arrow 16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19" name="Rectangle 18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21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8195" y="4027921"/>
            <a:ext cx="2509917" cy="65331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248985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28469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1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10"/>
            <a:ext cx="2943225" cy="830799"/>
          </a:xfr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5"/>
            <a:ext cx="2940798" cy="422201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1" y="259559"/>
            <a:ext cx="7134225" cy="547266"/>
          </a:xfrm>
          <a:ln>
            <a:solidFill>
              <a:schemeClr val="bg1"/>
            </a:solidFill>
          </a:ln>
        </p:spPr>
        <p:txBody>
          <a:bodyPr anchor="t"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into 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334250" cy="57655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1" y="1278389"/>
            <a:ext cx="1943100" cy="3322187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table 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 hasCustomPrompt="1"/>
          </p:nvPr>
        </p:nvSpPr>
        <p:spPr>
          <a:xfrm>
            <a:off x="2486026" y="1273517"/>
            <a:ext cx="6372225" cy="332705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table icon to customize table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5" name="Right Arrow 2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9315675" y="-1019332"/>
            <a:ext cx="2307772" cy="8002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When adding a new agenda slide from the template: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Click on the table icon to enter the number of columns and rows. </a:t>
            </a:r>
          </a:p>
          <a:p>
            <a:pPr defTabSz="685766"/>
            <a:r>
              <a:rPr lang="en-US" sz="1050" i="1" dirty="0">
                <a:solidFill>
                  <a:srgbClr val="FFFFFF"/>
                </a:solidFill>
              </a:rPr>
              <a:t>(If you are using the example slide, you will need to delete the example table to see the table icon)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To style the grid properly, select the Table Design Tab and select the first option for “Best Match for Theme”  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Then click on Borders and select “Inside Horizontal Border” which will automatically select “Inside Borders”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89" y="422889"/>
            <a:ext cx="1552337" cy="1074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15" y="2455667"/>
            <a:ext cx="2475840" cy="939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4471" r="10991" b="3037"/>
          <a:stretch/>
        </p:blipFill>
        <p:spPr>
          <a:xfrm>
            <a:off x="9496769" y="4406069"/>
            <a:ext cx="1596453" cy="25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5"/>
            <a:ext cx="6343650" cy="49922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4435" y="5385548"/>
            <a:ext cx="329797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8801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9559"/>
            <a:ext cx="7134225" cy="547266"/>
          </a:xfrm>
          <a:ln>
            <a:solidFill>
              <a:schemeClr val="bg1"/>
            </a:solidFill>
          </a:ln>
        </p:spPr>
        <p:txBody>
          <a:bodyPr anchor="t"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into multiple slides.</a:t>
            </a:r>
          </a:p>
        </p:txBody>
      </p:sp>
    </p:spTree>
    <p:extLst>
      <p:ext uri="{BB962C8B-B14F-4D97-AF65-F5344CB8AC3E}">
        <p14:creationId xmlns:p14="http://schemas.microsoft.com/office/powerpoint/2010/main" val="21771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4868" y="4773623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Oval 5">
            <a:hlinkClick r:id="" action="ppaction://noaction"/>
          </p:cNvPr>
          <p:cNvSpPr/>
          <p:nvPr userDrawn="1"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572"/>
            <a:ext cx="9144000" cy="499828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3902582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7" name="Straight Connector 6"/>
          <p:cNvCxnSpPr>
            <a:endCxn id="12" idx="4"/>
          </p:cNvCxnSpPr>
          <p:nvPr userDrawn="1"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2" idx="0"/>
          </p:cNvCxnSpPr>
          <p:nvPr userDrawn="1"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3" name="Right Arrow 12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3914744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>
            <a:stCxn id="11" idx="0"/>
          </p:cNvCxnSpPr>
          <p:nvPr userDrawn="1"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4" name="Right Arrow 13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2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2810254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27710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50" y="1209677"/>
            <a:ext cx="8572500" cy="3390901"/>
          </a:xfrm>
        </p:spPr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896079"/>
            <a:ext cx="8572500" cy="373558"/>
          </a:xfrm>
        </p:spPr>
        <p:txBody>
          <a:bodyPr>
            <a:normAutofit/>
          </a:bodyPr>
          <a:lstStyle>
            <a:lvl1pPr marL="0" indent="0">
              <a:buNone/>
              <a:defRPr lang="en-US" sz="1800" b="1" i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6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1056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2" y="833736"/>
            <a:ext cx="4143375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833736"/>
            <a:ext cx="4171950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4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5752" y="983635"/>
            <a:ext cx="4143375" cy="350491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752" y="1330525"/>
            <a:ext cx="4143375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3635"/>
            <a:ext cx="4171950" cy="350491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6303" y="1330524"/>
            <a:ext cx="4171949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2580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9" name="Right Arrow 1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8976" y="1410851"/>
            <a:ext cx="2686050" cy="320509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28975" y="1779552"/>
            <a:ext cx="2686050" cy="327822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0851"/>
            <a:ext cx="2686050" cy="328005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786530"/>
            <a:ext cx="2686050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449671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2" y="1410852"/>
            <a:ext cx="2686049" cy="328004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786530"/>
            <a:ext cx="2689797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2" name="Right Arrow 2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00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/>
        </p:nvSpPr>
        <p:spPr>
          <a:xfrm>
            <a:off x="4368167" y="2847857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72002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latin typeface="Roboto"/>
              </a:rPr>
              <a:t>© 2018 Axway  |  CONFIDENTIAL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74868" y="4773623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6" name="Oval 5">
            <a:hlinkClick r:id="" action="ppaction://noaction"/>
          </p:cNvPr>
          <p:cNvSpPr/>
          <p:nvPr userDrawn="1"/>
        </p:nvSpPr>
        <p:spPr>
          <a:xfrm>
            <a:off x="4368167" y="2847857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4572002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571"/>
            <a:ext cx="9144000" cy="499828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7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7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0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0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1015" y="987595"/>
            <a:ext cx="193811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91015" y="1351984"/>
            <a:ext cx="193811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1" y="987595"/>
            <a:ext cx="1943101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91291" y="1347221"/>
            <a:ext cx="1938111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267575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0" y="987595"/>
            <a:ext cx="194310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351984"/>
            <a:ext cx="194310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901545" y="987595"/>
            <a:ext cx="1956707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886577" y="1347221"/>
            <a:ext cx="1971675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6" name="Right Arrow 2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7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9" name="Right Arrow 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62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97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690" y="808163"/>
            <a:ext cx="6105525" cy="162782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0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000"/>
          <a:stretch/>
        </p:blipFill>
        <p:spPr>
          <a:xfrm>
            <a:off x="2486026" y="2314576"/>
            <a:ext cx="4981598" cy="2828925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0169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668558"/>
            <a:ext cx="9144000" cy="918863"/>
          </a:xfrm>
        </p:spPr>
        <p:txBody>
          <a:bodyPr anchor="t">
            <a:noAutofit/>
          </a:bodyPr>
          <a:lstStyle>
            <a:lvl1pPr algn="ctr">
              <a:defRPr sz="10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25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81324" y="0"/>
            <a:ext cx="6462676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342328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5" y="1255538"/>
            <a:ext cx="4923331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5" y="2301909"/>
            <a:ext cx="2608729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2" name="Right Arrow 11"/>
          <p:cNvSpPr/>
          <p:nvPr userDrawn="1"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87521" y="12293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/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7" name="Right Arrow 16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19" name="Rectangle 18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21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8195" y="4027921"/>
            <a:ext cx="2509917" cy="65331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386350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269400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1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10"/>
            <a:ext cx="2943225" cy="830799"/>
          </a:xfr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5"/>
            <a:ext cx="2940798" cy="422201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4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334250" cy="57655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1" y="1278389"/>
            <a:ext cx="1943100" cy="3322187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table 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 hasCustomPrompt="1"/>
          </p:nvPr>
        </p:nvSpPr>
        <p:spPr>
          <a:xfrm>
            <a:off x="2486026" y="1273517"/>
            <a:ext cx="6372225" cy="332705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table icon to customize table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5" name="Right Arrow 24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9315675" y="-1019332"/>
            <a:ext cx="2307772" cy="8002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When adding a new agenda slide from the template: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Click on the table icon to enter the number of columns and rows. </a:t>
            </a:r>
          </a:p>
          <a:p>
            <a:pPr defTabSz="685766"/>
            <a:r>
              <a:rPr lang="en-US" sz="1050" i="1" dirty="0">
                <a:solidFill>
                  <a:srgbClr val="FFFFFF"/>
                </a:solidFill>
              </a:rPr>
              <a:t>(If you are using the example slide, you will need to delete the example table to see the table icon)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To style the grid properly, select the Table Design Tab and select the first option for “Best Match for Theme”  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  <a:p>
            <a:pPr defTabSz="685766"/>
            <a:r>
              <a:rPr lang="en-US" sz="1050" dirty="0">
                <a:solidFill>
                  <a:srgbClr val="FFFFFF"/>
                </a:solidFill>
              </a:rPr>
              <a:t>Then click on Borders and select “Inside Horizontal Border” which will automatically select “Inside Borders” </a:t>
            </a:r>
          </a:p>
          <a:p>
            <a:pPr defTabSz="685766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89" y="422889"/>
            <a:ext cx="1552337" cy="1074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15" y="2455667"/>
            <a:ext cx="2475840" cy="939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4471" r="10991" b="3037"/>
          <a:stretch/>
        </p:blipFill>
        <p:spPr>
          <a:xfrm>
            <a:off x="9496769" y="4406069"/>
            <a:ext cx="1596453" cy="25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3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/>
        </p:nvCxnSpPr>
        <p:spPr>
          <a:xfrm flipV="1">
            <a:off x="4572001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latin typeface="Roboto"/>
              </a:rPr>
              <a:t>© 2018 Axway  |  CONFIDENTIAL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7" name="Straight Connector 6"/>
          <p:cNvCxnSpPr>
            <a:endCxn id="12" idx="4"/>
          </p:cNvCxnSpPr>
          <p:nvPr userDrawn="1"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2" idx="0"/>
          </p:cNvCxnSpPr>
          <p:nvPr userDrawn="1"/>
        </p:nvCxnSpPr>
        <p:spPr>
          <a:xfrm flipV="1">
            <a:off x="4572001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3" name="Right Arrow 12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1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7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7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0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0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5"/>
            <a:ext cx="6343650" cy="49922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4435" y="5385548"/>
            <a:ext cx="329797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background…Go to Slide Master and Right click then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“Images/Dividers” folder included with this template &amp; select an image as replacement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8801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9559"/>
            <a:ext cx="7134225" cy="547266"/>
          </a:xfrm>
          <a:ln>
            <a:solidFill>
              <a:schemeClr val="bg1"/>
            </a:solidFill>
          </a:ln>
        </p:spPr>
        <p:txBody>
          <a:bodyPr anchor="t"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into multiple slides.</a:t>
            </a:r>
          </a:p>
        </p:txBody>
      </p:sp>
    </p:spTree>
    <p:extLst>
      <p:ext uri="{BB962C8B-B14F-4D97-AF65-F5344CB8AC3E}">
        <p14:creationId xmlns:p14="http://schemas.microsoft.com/office/powerpoint/2010/main" val="426892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4868" y="4773623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Oval 5">
            <a:hlinkClick r:id="" action="ppaction://noaction"/>
          </p:cNvPr>
          <p:cNvSpPr/>
          <p:nvPr userDrawn="1"/>
        </p:nvSpPr>
        <p:spPr>
          <a:xfrm>
            <a:off x="4368168" y="2847858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4572003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572"/>
            <a:ext cx="9144000" cy="499828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3806041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  <a:latin typeface="Roboto"/>
              </a:rPr>
              <a:t>© 2018 Axway  |  CONFIDENTIAL</a:t>
            </a:r>
            <a:endParaRPr lang="en-US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7" name="Straight Connector 6"/>
          <p:cNvCxnSpPr>
            <a:endCxn id="12" idx="4"/>
          </p:cNvCxnSpPr>
          <p:nvPr userDrawn="1"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2" idx="0"/>
          </p:cNvCxnSpPr>
          <p:nvPr userDrawn="1"/>
        </p:nvCxnSpPr>
        <p:spPr>
          <a:xfrm flipV="1">
            <a:off x="4572002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3" name="Right Arrow 12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690054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>
            <a:stCxn id="11" idx="0"/>
          </p:cNvCxnSpPr>
          <p:nvPr userDrawn="1"/>
        </p:nvCxnSpPr>
        <p:spPr>
          <a:xfrm flipV="1">
            <a:off x="4572002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hlinkClick r:id="" action="ppaction://noaction"/>
          </p:cNvPr>
          <p:cNvSpPr/>
          <p:nvPr userDrawn="1"/>
        </p:nvSpPr>
        <p:spPr>
          <a:xfrm>
            <a:off x="4368168" y="2486980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4" name="Right Arrow 13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2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8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8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1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1" y="2608370"/>
            <a:ext cx="2158064" cy="1296571"/>
          </a:xfrm>
        </p:spPr>
        <p:txBody>
          <a:bodyPr>
            <a:normAutofit/>
          </a:bodyPr>
          <a:lstStyle>
            <a:lvl1pPr marL="285743" indent="-285743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>
      <p:ext uri="{BB962C8B-B14F-4D97-AF65-F5344CB8AC3E}">
        <p14:creationId xmlns:p14="http://schemas.microsoft.com/office/powerpoint/2010/main" val="2738051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1"/>
            <a:ext cx="727710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50" y="1209677"/>
            <a:ext cx="8572500" cy="3390901"/>
          </a:xfrm>
        </p:spPr>
        <p:txBody>
          <a:bodyPr/>
          <a:lstStyle>
            <a:lvl1pPr marL="0" indent="0">
              <a:buNone/>
              <a:defRPr/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896079"/>
            <a:ext cx="8572500" cy="373558"/>
          </a:xfrm>
        </p:spPr>
        <p:txBody>
          <a:bodyPr>
            <a:normAutofit/>
          </a:bodyPr>
          <a:lstStyle>
            <a:lvl1pPr marL="0" indent="0">
              <a:buNone/>
              <a:defRPr lang="en-US" sz="1800" b="1" i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15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1056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2" y="833736"/>
            <a:ext cx="4143375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833736"/>
            <a:ext cx="4171950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3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5752" y="983635"/>
            <a:ext cx="4143375" cy="350491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752" y="1330525"/>
            <a:ext cx="4143375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3635"/>
            <a:ext cx="4171950" cy="350491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6303" y="1330524"/>
            <a:ext cx="4171949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7"/>
            <a:ext cx="72580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9" name="Right Arrow 1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8976" y="1410851"/>
            <a:ext cx="2686050" cy="320509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28975" y="1779552"/>
            <a:ext cx="2686050" cy="327822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0851"/>
            <a:ext cx="2686050" cy="328005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786530"/>
            <a:ext cx="2686050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449671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2" y="1410852"/>
            <a:ext cx="2686049" cy="328004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786530"/>
            <a:ext cx="2689797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2" name="Right Arrow 2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2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1015" y="987595"/>
            <a:ext cx="193811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91015" y="1351984"/>
            <a:ext cx="193811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1" y="987595"/>
            <a:ext cx="1943101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91291" y="1347221"/>
            <a:ext cx="1938111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2" y="257177"/>
            <a:ext cx="7267575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0" y="987595"/>
            <a:ext cx="194310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351984"/>
            <a:ext cx="194310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901545" y="987595"/>
            <a:ext cx="1956707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886577" y="1347221"/>
            <a:ext cx="1971675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26" name="Right Arrow 2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9260481" y="1647567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66"/>
            <a:r>
              <a:rPr lang="en-US" sz="1050" dirty="0">
                <a:solidFill>
                  <a:srgbClr val="FFFFFF"/>
                </a:solidFill>
              </a:rPr>
              <a:t>Please do not exceed more than 120 words on one slide. If you have over 120 words, please break the content up into </a:t>
            </a:r>
            <a:r>
              <a:rPr lang="en-US" sz="1050">
                <a:solidFill>
                  <a:srgbClr val="FFFFFF"/>
                </a:solidFill>
              </a:rPr>
              <a:t>multiple slides.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4572001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© 2018 Axway  |  CONFIDENTIAL</a:t>
            </a:r>
          </a:p>
        </p:txBody>
      </p:sp>
      <p:cxnSp>
        <p:nvCxnSpPr>
          <p:cNvPr id="7" name="Straight Connector 6"/>
          <p:cNvCxnSpPr>
            <a:stCxn id="11" idx="0"/>
          </p:cNvCxnSpPr>
          <p:nvPr userDrawn="1"/>
        </p:nvCxnSpPr>
        <p:spPr>
          <a:xfrm flipV="1">
            <a:off x="4572001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hlinkClick r:id="" action="ppaction://noaction"/>
          </p:cNvPr>
          <p:cNvSpPr/>
          <p:nvPr userDrawn="1"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4" name="Right Arrow 13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2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7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7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0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0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bullet list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9" name="Right Arrow 8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7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2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690" y="808163"/>
            <a:ext cx="6105525" cy="162782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0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000"/>
          <a:stretch/>
        </p:blipFill>
        <p:spPr>
          <a:xfrm>
            <a:off x="2486026" y="2314576"/>
            <a:ext cx="4981598" cy="2828925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FFFFFF"/>
                </a:solidFill>
              </a:rPr>
              <a:t>© 2018 Axway  |  CONFIDENTIAL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" y="4554709"/>
            <a:ext cx="1027395" cy="4596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FFFFFF"/>
                </a:solidFill>
                <a:latin typeface="Roboto"/>
              </a:rPr>
              <a:pPr algn="ctr" defTabSz="685766"/>
              <a:t>‹#›</a:t>
            </a:fld>
            <a:endParaRPr lang="en-US" sz="900" dirty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451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668558"/>
            <a:ext cx="9144000" cy="918863"/>
          </a:xfrm>
        </p:spPr>
        <p:txBody>
          <a:bodyPr anchor="t">
            <a:noAutofit/>
          </a:bodyPr>
          <a:lstStyle>
            <a:lvl1pPr algn="ctr">
              <a:defRPr sz="10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766"/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2018 Axway  | 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fld id="{4A48367D-02F4-D54D-B033-A4AA430CFB02}" type="slidenum">
              <a:rPr lang="en-US" sz="900">
                <a:solidFill>
                  <a:srgbClr val="000000"/>
                </a:solidFill>
              </a:rPr>
              <a:pPr algn="ctr" defTabSz="685766"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0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81324" y="0"/>
            <a:ext cx="6462676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7" y="1265604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7" y="2199550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3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pPr defTabSz="685766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6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To change this background…Right click and select “Format Background”</a:t>
            </a:r>
            <a:br>
              <a:rPr lang="en-US" sz="1050" dirty="0">
                <a:solidFill>
                  <a:srgbClr val="000000"/>
                </a:solidFill>
              </a:rPr>
            </a:br>
            <a:endParaRPr lang="en-US" sz="1050" dirty="0">
              <a:solidFill>
                <a:srgbClr val="000000"/>
              </a:solidFill>
            </a:endParaRPr>
          </a:p>
          <a:p>
            <a:pPr marL="214303" indent="-214303" defTabSz="685766"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</a:rPr>
              <a:t>Navigate to “Images/Covers” folder included with this template &amp; select an image to replace the current with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4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buFont typeface="Arial" charset="0"/>
              <a:buNone/>
            </a:pPr>
            <a:r>
              <a:rPr lang="en-US" sz="1050" dirty="0">
                <a:solidFill>
                  <a:srgbClr val="000000"/>
                </a:solidFill>
              </a:rPr>
              <a:t>Please do not put copy below this guideline.</a:t>
            </a: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3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6" y="4553128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766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/>
              <a:r>
                <a:rPr lang="en-US" sz="825" dirty="0">
                  <a:solidFill>
                    <a:srgbClr val="FFFFFF"/>
                  </a:solidFill>
                </a:rPr>
                <a:t>*Note: you can change the color of the date to white or black depending on the image background chosen from “Images/Covers”</a:t>
              </a: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add hashtag</a:t>
            </a:r>
          </a:p>
        </p:txBody>
      </p:sp>
    </p:spTree>
    <p:extLst>
      <p:ext uri="{BB962C8B-B14F-4D97-AF65-F5344CB8AC3E}">
        <p14:creationId xmlns:p14="http://schemas.microsoft.com/office/powerpoint/2010/main" val="428157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1" y="257176"/>
            <a:ext cx="7540439" cy="5496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806825"/>
            <a:ext cx="8572500" cy="37937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5648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5750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1067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6385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1703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315" y="-625288"/>
            <a:ext cx="9371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i="0" dirty="0">
                <a:latin typeface="+mj-lt"/>
              </a:rPr>
              <a:t>4</a:t>
            </a:r>
            <a:r>
              <a:rPr lang="en-US" sz="750" b="0" i="0" baseline="0" dirty="0">
                <a:latin typeface="+mj-lt"/>
              </a:rPr>
              <a:t> column guides</a:t>
            </a:r>
            <a:endParaRPr lang="en-US" sz="750" b="0" i="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13095" y="-524435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531409" y="-524435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32561" y="-806824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0878" y="-806824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285752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35700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154699" y="-907675"/>
            <a:ext cx="9280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i="0" dirty="0">
                <a:latin typeface="+mj-lt"/>
              </a:rPr>
              <a:t>3</a:t>
            </a:r>
            <a:r>
              <a:rPr lang="en-US" sz="750" b="0" i="0" baseline="0" dirty="0">
                <a:latin typeface="+mj-lt"/>
              </a:rPr>
              <a:t> column guides</a:t>
            </a:r>
            <a:endParaRPr lang="en-US" sz="750" b="0" i="0" dirty="0">
              <a:latin typeface="+mj-lt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75869" y="-315111"/>
            <a:ext cx="610651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i="0" dirty="0">
                <a:solidFill>
                  <a:schemeClr val="bg1"/>
                </a:solidFill>
                <a:latin typeface="+mj-lt"/>
              </a:rPr>
              <a:t>To turn guide lines on/off click the View</a:t>
            </a:r>
            <a:r>
              <a:rPr lang="en-US" sz="1000" b="1" i="0" baseline="0" dirty="0">
                <a:solidFill>
                  <a:schemeClr val="bg1"/>
                </a:solidFill>
                <a:latin typeface="+mj-lt"/>
              </a:rPr>
              <a:t> Tab</a:t>
            </a:r>
            <a:r>
              <a:rPr lang="en-US" sz="1000" b="1" i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b="1" i="0" baseline="0" dirty="0">
                <a:solidFill>
                  <a:schemeClr val="bg1"/>
                </a:solidFill>
                <a:latin typeface="+mj-lt"/>
              </a:rPr>
              <a:t>and check/uncheck the guides checkbox</a:t>
            </a:r>
            <a:endParaRPr lang="en-US" sz="1000" b="1" i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869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3" r:id="rId15"/>
    <p:sldLayoutId id="2147483734" r:id="rId16"/>
    <p:sldLayoutId id="2147483732" r:id="rId17"/>
    <p:sldLayoutId id="214748373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171446" indent="-171446" algn="l" defTabSz="685783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5" pos="1872">
          <p15:clr>
            <a:srgbClr val="F26B43"/>
          </p15:clr>
        </p15:guide>
        <p15:guide id="6" pos="3720">
          <p15:clr>
            <a:srgbClr val="F26B43"/>
          </p15:clr>
        </p15:guide>
        <p15:guide id="13" pos="2472">
          <p15:clr>
            <a:srgbClr val="F26B43"/>
          </p15:clr>
        </p15:guide>
        <p15:guide id="19" pos="180">
          <p15:clr>
            <a:srgbClr val="F26B43"/>
          </p15:clr>
        </p15:guide>
        <p15:guide id="20" orient="horz" pos="348">
          <p15:clr>
            <a:srgbClr val="F26B43"/>
          </p15:clr>
        </p15:guide>
        <p15:guide id="21" pos="5580">
          <p15:clr>
            <a:srgbClr val="F26B43"/>
          </p15:clr>
        </p15:guide>
        <p15:guide id="22" orient="horz" pos="162">
          <p15:clr>
            <a:srgbClr val="F26B43"/>
          </p15:clr>
        </p15:guide>
        <p15:guide id="23" pos="1404">
          <p15:clr>
            <a:srgbClr val="F26B43"/>
          </p15:clr>
        </p15:guide>
        <p15:guide id="24" pos="2790">
          <p15:clr>
            <a:srgbClr val="F26B43"/>
          </p15:clr>
        </p15:guide>
        <p15:guide id="25" pos="4176">
          <p15:clr>
            <a:srgbClr val="F26B43"/>
          </p15:clr>
        </p15:guide>
        <p15:guide id="26" pos="1566">
          <p15:clr>
            <a:srgbClr val="F26B43"/>
          </p15:clr>
        </p15:guide>
        <p15:guide id="27" pos="2952">
          <p15:clr>
            <a:srgbClr val="F26B43"/>
          </p15:clr>
        </p15:guide>
        <p15:guide id="28" pos="4344" userDrawn="1">
          <p15:clr>
            <a:srgbClr val="F26B43"/>
          </p15:clr>
        </p15:guide>
        <p15:guide id="29" orient="horz" pos="1695">
          <p15:clr>
            <a:srgbClr val="F26B43"/>
          </p15:clr>
        </p15:guide>
        <p15:guide id="30" orient="horz" pos="3084">
          <p15:clr>
            <a:srgbClr val="F26B43"/>
          </p15:clr>
        </p15:guide>
        <p15:guide id="32" pos="2034">
          <p15:clr>
            <a:srgbClr val="F26B43"/>
          </p15:clr>
        </p15:guide>
        <p15:guide id="34" pos="3888">
          <p15:clr>
            <a:srgbClr val="F26B43"/>
          </p15:clr>
        </p15:guide>
        <p15:guide id="36" orient="horz" pos="289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2" y="257177"/>
            <a:ext cx="7540439" cy="5496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806826"/>
            <a:ext cx="8572500" cy="37937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5649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5750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1067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6385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1703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315" y="-625288"/>
            <a:ext cx="9371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4 column guides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13096" y="-524435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531409" y="-524435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32561" y="-806824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0879" y="-806824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285753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35701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154699" y="-907675"/>
            <a:ext cx="9280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3 column guides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75870" y="-315110"/>
            <a:ext cx="610651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1000" b="1" dirty="0">
                <a:solidFill>
                  <a:srgbClr val="FFFFFF"/>
                </a:solidFill>
              </a:rPr>
              <a:t>To turn guide lines on/off click the View Tab and check/uncheck the guides checkbox</a:t>
            </a:r>
          </a:p>
        </p:txBody>
      </p:sp>
    </p:spTree>
    <p:extLst>
      <p:ext uri="{BB962C8B-B14F-4D97-AF65-F5344CB8AC3E}">
        <p14:creationId xmlns:p14="http://schemas.microsoft.com/office/powerpoint/2010/main" val="197728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171442" indent="-171442" algn="l" defTabSz="685766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72">
          <p15:clr>
            <a:srgbClr val="F26B43"/>
          </p15:clr>
        </p15:guide>
        <p15:guide id="2" pos="3720">
          <p15:clr>
            <a:srgbClr val="F26B43"/>
          </p15:clr>
        </p15:guide>
        <p15:guide id="3" pos="2472">
          <p15:clr>
            <a:srgbClr val="F26B43"/>
          </p15:clr>
        </p15:guide>
        <p15:guide id="4" pos="180">
          <p15:clr>
            <a:srgbClr val="F26B43"/>
          </p15:clr>
        </p15:guide>
        <p15:guide id="5" orient="horz" pos="348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162">
          <p15:clr>
            <a:srgbClr val="F26B43"/>
          </p15:clr>
        </p15:guide>
        <p15:guide id="8" pos="1404">
          <p15:clr>
            <a:srgbClr val="F26B43"/>
          </p15:clr>
        </p15:guide>
        <p15:guide id="9" pos="2790">
          <p15:clr>
            <a:srgbClr val="F26B43"/>
          </p15:clr>
        </p15:guide>
        <p15:guide id="10" pos="4176">
          <p15:clr>
            <a:srgbClr val="F26B43"/>
          </p15:clr>
        </p15:guide>
        <p15:guide id="11" pos="1566">
          <p15:clr>
            <a:srgbClr val="F26B43"/>
          </p15:clr>
        </p15:guide>
        <p15:guide id="12" pos="2952">
          <p15:clr>
            <a:srgbClr val="F26B43"/>
          </p15:clr>
        </p15:guide>
        <p15:guide id="13" pos="4344">
          <p15:clr>
            <a:srgbClr val="F26B43"/>
          </p15:clr>
        </p15:guide>
        <p15:guide id="14" orient="horz" pos="1695">
          <p15:clr>
            <a:srgbClr val="F26B43"/>
          </p15:clr>
        </p15:guide>
        <p15:guide id="15" orient="horz" pos="3084">
          <p15:clr>
            <a:srgbClr val="F26B43"/>
          </p15:clr>
        </p15:guide>
        <p15:guide id="16" pos="2034">
          <p15:clr>
            <a:srgbClr val="F26B43"/>
          </p15:clr>
        </p15:guide>
        <p15:guide id="17" pos="3888">
          <p15:clr>
            <a:srgbClr val="F26B43"/>
          </p15:clr>
        </p15:guide>
        <p15:guide id="18" orient="horz" pos="289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2" y="257177"/>
            <a:ext cx="7540439" cy="5496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806826"/>
            <a:ext cx="8572500" cy="37937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5649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5750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1067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6385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1703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315" y="-625288"/>
            <a:ext cx="9371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4 column guides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13096" y="-524435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531409" y="-524435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32561" y="-806824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0879" y="-806824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285753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35701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154699" y="-907675"/>
            <a:ext cx="9280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3 column guides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75870" y="-315110"/>
            <a:ext cx="610651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1000" b="1" dirty="0">
                <a:solidFill>
                  <a:srgbClr val="FFFFFF"/>
                </a:solidFill>
              </a:rPr>
              <a:t>To turn guide lines on/off click the View Tab and check/uncheck the guides checkbox</a:t>
            </a:r>
          </a:p>
        </p:txBody>
      </p:sp>
    </p:spTree>
    <p:extLst>
      <p:ext uri="{BB962C8B-B14F-4D97-AF65-F5344CB8AC3E}">
        <p14:creationId xmlns:p14="http://schemas.microsoft.com/office/powerpoint/2010/main" val="37809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171442" indent="-171442" algn="l" defTabSz="685766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72">
          <p15:clr>
            <a:srgbClr val="F26B43"/>
          </p15:clr>
        </p15:guide>
        <p15:guide id="2" pos="3720">
          <p15:clr>
            <a:srgbClr val="F26B43"/>
          </p15:clr>
        </p15:guide>
        <p15:guide id="3" pos="2472">
          <p15:clr>
            <a:srgbClr val="F26B43"/>
          </p15:clr>
        </p15:guide>
        <p15:guide id="4" pos="180">
          <p15:clr>
            <a:srgbClr val="F26B43"/>
          </p15:clr>
        </p15:guide>
        <p15:guide id="5" orient="horz" pos="348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162">
          <p15:clr>
            <a:srgbClr val="F26B43"/>
          </p15:clr>
        </p15:guide>
        <p15:guide id="8" pos="1404">
          <p15:clr>
            <a:srgbClr val="F26B43"/>
          </p15:clr>
        </p15:guide>
        <p15:guide id="9" pos="2790">
          <p15:clr>
            <a:srgbClr val="F26B43"/>
          </p15:clr>
        </p15:guide>
        <p15:guide id="10" pos="4176">
          <p15:clr>
            <a:srgbClr val="F26B43"/>
          </p15:clr>
        </p15:guide>
        <p15:guide id="11" pos="1566">
          <p15:clr>
            <a:srgbClr val="F26B43"/>
          </p15:clr>
        </p15:guide>
        <p15:guide id="12" pos="2952">
          <p15:clr>
            <a:srgbClr val="F26B43"/>
          </p15:clr>
        </p15:guide>
        <p15:guide id="13" pos="4344">
          <p15:clr>
            <a:srgbClr val="F26B43"/>
          </p15:clr>
        </p15:guide>
        <p15:guide id="14" orient="horz" pos="1695">
          <p15:clr>
            <a:srgbClr val="F26B43"/>
          </p15:clr>
        </p15:guide>
        <p15:guide id="15" orient="horz" pos="3084">
          <p15:clr>
            <a:srgbClr val="F26B43"/>
          </p15:clr>
        </p15:guide>
        <p15:guide id="16" pos="2034">
          <p15:clr>
            <a:srgbClr val="F26B43"/>
          </p15:clr>
        </p15:guide>
        <p15:guide id="17" pos="3888">
          <p15:clr>
            <a:srgbClr val="F26B43"/>
          </p15:clr>
        </p15:guide>
        <p15:guide id="18" orient="horz" pos="289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2" y="257177"/>
            <a:ext cx="7540439" cy="5496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806826"/>
            <a:ext cx="8572500" cy="37937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5649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5750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1067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6385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1703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315" y="-625288"/>
            <a:ext cx="9371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4 column guides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13096" y="-524435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531409" y="-524435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32561" y="-806824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0879" y="-806824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285753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35701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154699" y="-907675"/>
            <a:ext cx="9280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3 column guides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75870" y="-315110"/>
            <a:ext cx="610651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1000" b="1" dirty="0">
                <a:solidFill>
                  <a:srgbClr val="FFFFFF"/>
                </a:solidFill>
              </a:rPr>
              <a:t>To turn guide lines on/off click the View Tab and check/uncheck the guides checkbox</a:t>
            </a:r>
          </a:p>
        </p:txBody>
      </p:sp>
    </p:spTree>
    <p:extLst>
      <p:ext uri="{BB962C8B-B14F-4D97-AF65-F5344CB8AC3E}">
        <p14:creationId xmlns:p14="http://schemas.microsoft.com/office/powerpoint/2010/main" val="401016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171442" indent="-171442" algn="l" defTabSz="685766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72">
          <p15:clr>
            <a:srgbClr val="F26B43"/>
          </p15:clr>
        </p15:guide>
        <p15:guide id="2" pos="3720">
          <p15:clr>
            <a:srgbClr val="F26B43"/>
          </p15:clr>
        </p15:guide>
        <p15:guide id="3" pos="2472">
          <p15:clr>
            <a:srgbClr val="F26B43"/>
          </p15:clr>
        </p15:guide>
        <p15:guide id="4" pos="180">
          <p15:clr>
            <a:srgbClr val="F26B43"/>
          </p15:clr>
        </p15:guide>
        <p15:guide id="5" orient="horz" pos="348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162">
          <p15:clr>
            <a:srgbClr val="F26B43"/>
          </p15:clr>
        </p15:guide>
        <p15:guide id="8" pos="1404">
          <p15:clr>
            <a:srgbClr val="F26B43"/>
          </p15:clr>
        </p15:guide>
        <p15:guide id="9" pos="2790">
          <p15:clr>
            <a:srgbClr val="F26B43"/>
          </p15:clr>
        </p15:guide>
        <p15:guide id="10" pos="4176">
          <p15:clr>
            <a:srgbClr val="F26B43"/>
          </p15:clr>
        </p15:guide>
        <p15:guide id="11" pos="1566">
          <p15:clr>
            <a:srgbClr val="F26B43"/>
          </p15:clr>
        </p15:guide>
        <p15:guide id="12" pos="2952">
          <p15:clr>
            <a:srgbClr val="F26B43"/>
          </p15:clr>
        </p15:guide>
        <p15:guide id="13" pos="4344">
          <p15:clr>
            <a:srgbClr val="F26B43"/>
          </p15:clr>
        </p15:guide>
        <p15:guide id="14" orient="horz" pos="1695">
          <p15:clr>
            <a:srgbClr val="F26B43"/>
          </p15:clr>
        </p15:guide>
        <p15:guide id="15" orient="horz" pos="3084">
          <p15:clr>
            <a:srgbClr val="F26B43"/>
          </p15:clr>
        </p15:guide>
        <p15:guide id="16" pos="2034">
          <p15:clr>
            <a:srgbClr val="F26B43"/>
          </p15:clr>
        </p15:guide>
        <p15:guide id="17" pos="3888">
          <p15:clr>
            <a:srgbClr val="F26B43"/>
          </p15:clr>
        </p15:guide>
        <p15:guide id="18" orient="horz" pos="289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2" y="257177"/>
            <a:ext cx="7540439" cy="5496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806826"/>
            <a:ext cx="8572500" cy="37937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5649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5750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1067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6385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1703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315" y="-625288"/>
            <a:ext cx="9371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4 column guides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13096" y="-524435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531409" y="-524435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32561" y="-806824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0879" y="-806824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285753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35701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154699" y="-907675"/>
            <a:ext cx="9280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750" dirty="0">
                <a:solidFill>
                  <a:srgbClr val="000000"/>
                </a:solidFill>
              </a:rPr>
              <a:t>3 column guides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75870" y="-315110"/>
            <a:ext cx="610651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1000" b="1" dirty="0">
                <a:solidFill>
                  <a:srgbClr val="FFFFFF"/>
                </a:solidFill>
              </a:rPr>
              <a:t>To turn guide lines on/off click the View Tab and check/uncheck the guides checkbox</a:t>
            </a:r>
          </a:p>
        </p:txBody>
      </p:sp>
    </p:spTree>
    <p:extLst>
      <p:ext uri="{BB962C8B-B14F-4D97-AF65-F5344CB8AC3E}">
        <p14:creationId xmlns:p14="http://schemas.microsoft.com/office/powerpoint/2010/main" val="7407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171442" indent="-171442" algn="l" defTabSz="685766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72">
          <p15:clr>
            <a:srgbClr val="F26B43"/>
          </p15:clr>
        </p15:guide>
        <p15:guide id="2" pos="3720">
          <p15:clr>
            <a:srgbClr val="F26B43"/>
          </p15:clr>
        </p15:guide>
        <p15:guide id="3" pos="2472">
          <p15:clr>
            <a:srgbClr val="F26B43"/>
          </p15:clr>
        </p15:guide>
        <p15:guide id="4" pos="180">
          <p15:clr>
            <a:srgbClr val="F26B43"/>
          </p15:clr>
        </p15:guide>
        <p15:guide id="5" orient="horz" pos="348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162">
          <p15:clr>
            <a:srgbClr val="F26B43"/>
          </p15:clr>
        </p15:guide>
        <p15:guide id="8" pos="1404">
          <p15:clr>
            <a:srgbClr val="F26B43"/>
          </p15:clr>
        </p15:guide>
        <p15:guide id="9" pos="2790">
          <p15:clr>
            <a:srgbClr val="F26B43"/>
          </p15:clr>
        </p15:guide>
        <p15:guide id="10" pos="4176">
          <p15:clr>
            <a:srgbClr val="F26B43"/>
          </p15:clr>
        </p15:guide>
        <p15:guide id="11" pos="1566">
          <p15:clr>
            <a:srgbClr val="F26B43"/>
          </p15:clr>
        </p15:guide>
        <p15:guide id="12" pos="2952">
          <p15:clr>
            <a:srgbClr val="F26B43"/>
          </p15:clr>
        </p15:guide>
        <p15:guide id="13" pos="4344">
          <p15:clr>
            <a:srgbClr val="F26B43"/>
          </p15:clr>
        </p15:guide>
        <p15:guide id="14" orient="horz" pos="1695">
          <p15:clr>
            <a:srgbClr val="F26B43"/>
          </p15:clr>
        </p15:guide>
        <p15:guide id="15" orient="horz" pos="3084">
          <p15:clr>
            <a:srgbClr val="F26B43"/>
          </p15:clr>
        </p15:guide>
        <p15:guide id="16" pos="2034">
          <p15:clr>
            <a:srgbClr val="F26B43"/>
          </p15:clr>
        </p15:guide>
        <p15:guide id="17" pos="3888">
          <p15:clr>
            <a:srgbClr val="F26B43"/>
          </p15:clr>
        </p15:guide>
        <p15:guide id="18" orient="horz" pos="289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axway-flow-sd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xway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xway/api-builder-standalone-tech-enablement/blob/master/project/review-service" TargetMode="External"/><Relationship Id="rId4" Type="http://schemas.openxmlformats.org/officeDocument/2006/relationships/hyperlink" Target="https://github.com/Axway/api-builder-standalone-tech-enablement/blob/master/project/product-serv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way/api-builder-standalone-tech-enablement/blob/master/project/product-review-servi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helm.sh/" TargetMode="External"/><Relationship Id="rId4" Type="http://schemas.openxmlformats.org/officeDocument/2006/relationships/hyperlink" Target="https://cloud.google.com/kubernetes-engin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way/api-builder-standalone-tech-enablemen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docs.axway.com/bundle/API_Builder_4x_allOS_en/page/api_builde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Builder Standalone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8194" y="2301908"/>
            <a:ext cx="3382082" cy="1004138"/>
          </a:xfrm>
        </p:spPr>
        <p:txBody>
          <a:bodyPr/>
          <a:lstStyle/>
          <a:p>
            <a:r>
              <a:rPr lang="en-US" dirty="0"/>
              <a:t>Tech Enablement Demo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#axway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Plugins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>
                <a:solidFill>
                  <a:srgbClr val="000000">
                    <a:tint val="75000"/>
                  </a:srgbClr>
                </a:solidFill>
              </a:rPr>
              <a:t>Axway</a:t>
            </a:r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 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r>
              <a:rPr lang="en-GB" dirty="0"/>
              <a:t>The ability for users to extend the functionality of the product is an important aspect to API Builder.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Pluggable</a:t>
            </a:r>
          </a:p>
          <a:p>
            <a:endParaRPr lang="en-GB" dirty="0"/>
          </a:p>
          <a:p>
            <a:r>
              <a:rPr lang="en-GB" dirty="0"/>
              <a:t>The </a:t>
            </a:r>
            <a:r>
              <a:rPr lang="en-GB" dirty="0" err="1">
                <a:hlinkClick r:id="rId3"/>
              </a:rPr>
              <a:t>axway</a:t>
            </a:r>
            <a:r>
              <a:rPr lang="en-GB" dirty="0">
                <a:hlinkClick r:id="rId3"/>
              </a:rPr>
              <a:t>-flow-</a:t>
            </a:r>
            <a:r>
              <a:rPr lang="en-GB" dirty="0" err="1">
                <a:hlinkClick r:id="rId3"/>
              </a:rPr>
              <a:t>sdk</a:t>
            </a:r>
            <a:r>
              <a:rPr lang="en-GB" dirty="0"/>
              <a:t> is available to create flow-node plugins.</a:t>
            </a:r>
            <a:endParaRPr lang="en-US" sz="30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17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>
                <a:solidFill>
                  <a:srgbClr val="000000">
                    <a:tint val="75000"/>
                  </a:srgbClr>
                </a:solidFill>
              </a:rPr>
              <a:t>Axway</a:t>
            </a:r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 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r>
              <a:rPr lang="en-US" dirty="0">
                <a:sym typeface="Arial"/>
              </a:rPr>
              <a:t>P</a:t>
            </a:r>
            <a:r>
              <a:rPr lang="en-GB" dirty="0" err="1"/>
              <a:t>reviously</a:t>
            </a:r>
            <a:r>
              <a:rPr lang="en-GB" dirty="0"/>
              <a:t>, API Builder wrote to a logs directory. - Not useful for log aggregation services.</a:t>
            </a:r>
          </a:p>
          <a:p>
            <a:endParaRPr lang="en-GB" dirty="0"/>
          </a:p>
          <a:p>
            <a:r>
              <a:rPr lang="en-GB" dirty="0"/>
              <a:t>Now, it streams to </a:t>
            </a:r>
            <a:r>
              <a:rPr lang="en-GB" dirty="0" err="1"/>
              <a:t>stdout</a:t>
            </a:r>
            <a:r>
              <a:rPr lang="en-GB" dirty="0"/>
              <a:t>. – Easy integration with services such as Splunk</a:t>
            </a:r>
          </a:p>
          <a:p>
            <a:endParaRPr lang="en-GB" dirty="0"/>
          </a:p>
          <a:p>
            <a:r>
              <a:rPr lang="en-GB" dirty="0"/>
              <a:t>12-factor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Treat logs as event streams</a:t>
            </a:r>
          </a:p>
        </p:txBody>
      </p:sp>
    </p:spTree>
    <p:extLst>
      <p:ext uri="{BB962C8B-B14F-4D97-AF65-F5344CB8AC3E}">
        <p14:creationId xmlns:p14="http://schemas.microsoft.com/office/powerpoint/2010/main" val="22776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 &amp; Configuration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r>
              <a:rPr lang="en-GB" dirty="0">
                <a:sym typeface="Arial"/>
              </a:rPr>
              <a:t>API Builder has simplified configuration with two sets of configuration files called default and local.</a:t>
            </a:r>
          </a:p>
          <a:p>
            <a:endParaRPr lang="en-GB" dirty="0">
              <a:sym typeface="Arial"/>
            </a:endParaRPr>
          </a:p>
          <a:p>
            <a:r>
              <a:rPr lang="en-GB" dirty="0">
                <a:sym typeface="Arial"/>
              </a:rPr>
              <a:t>Environment variables recommended for customization</a:t>
            </a:r>
          </a:p>
          <a:p>
            <a:endParaRPr lang="en-GB" dirty="0">
              <a:sym typeface="Arial"/>
            </a:endParaRPr>
          </a:p>
          <a:p>
            <a:r>
              <a:rPr lang="en-GB" dirty="0">
                <a:sym typeface="Arial"/>
              </a:rPr>
              <a:t>12-factor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Store config in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Keep development, staging, and production as similar as possible</a:t>
            </a:r>
          </a:p>
          <a:p>
            <a:endParaRPr lang="en-GB" dirty="0">
              <a:sym typeface="Arial"/>
            </a:endParaRPr>
          </a:p>
          <a:p>
            <a:endParaRPr 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752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Monolith to </a:t>
            </a:r>
            <a:r>
              <a:rPr lang="en-GB" dirty="0" err="1"/>
              <a:t>Microservices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24329" y="3885709"/>
            <a:ext cx="2940798" cy="914891"/>
          </a:xfrm>
        </p:spPr>
        <p:txBody>
          <a:bodyPr/>
          <a:lstStyle/>
          <a:p>
            <a:r>
              <a:rPr lang="en-IE" b="1" i="1" dirty="0"/>
              <a:t>The customer use case for the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Monolith to Microservices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r>
              <a:rPr lang="en-GB" dirty="0"/>
              <a:t>The customer has a monolithic application that no longer meets their needs. They heard about the free </a:t>
            </a:r>
            <a:r>
              <a:rPr lang="en-GB" dirty="0" err="1">
                <a:hlinkClick r:id="rId3"/>
              </a:rPr>
              <a:t>Axway</a:t>
            </a:r>
            <a:r>
              <a:rPr lang="en-GB" dirty="0">
                <a:hlinkClick r:id="rId3"/>
              </a:rPr>
              <a:t> API Builder</a:t>
            </a:r>
            <a:r>
              <a:rPr lang="en-GB" dirty="0"/>
              <a:t> and want to try out.</a:t>
            </a:r>
          </a:p>
          <a:p>
            <a:endParaRPr lang="en-GB" dirty="0"/>
          </a:p>
          <a:p>
            <a:r>
              <a:rPr lang="en-GB" dirty="0"/>
              <a:t>The customer has </a:t>
            </a:r>
            <a:r>
              <a:rPr lang="en-GB" dirty="0" err="1"/>
              <a:t>analyzed</a:t>
            </a:r>
            <a:r>
              <a:rPr lang="en-GB" dirty="0"/>
              <a:t> their monolith and decided to extract the </a:t>
            </a:r>
            <a:r>
              <a:rPr lang="en-GB" dirty="0">
                <a:hlinkClick r:id="rId4"/>
              </a:rPr>
              <a:t>Product Service</a:t>
            </a:r>
            <a:r>
              <a:rPr lang="en-GB" dirty="0"/>
              <a:t> and the </a:t>
            </a:r>
            <a:r>
              <a:rPr lang="en-GB" dirty="0">
                <a:hlinkClick r:id="rId5"/>
              </a:rPr>
              <a:t>Review Service</a:t>
            </a:r>
            <a:r>
              <a:rPr lang="en-GB" dirty="0"/>
              <a:t> which are owned by separate departments and using different data sources.</a:t>
            </a:r>
          </a:p>
          <a:p>
            <a:endParaRPr 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58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Monolith to Microservices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customer also knows that with API Builder microservices, they can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Quickly deliver new and interesting business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Maintain, deploy and scale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Utilise their existing assets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They create a new Backend For Frontend (BFF) microservice (</a:t>
            </a:r>
            <a:r>
              <a:rPr lang="en-GB" dirty="0">
                <a:hlinkClick r:id="rId3"/>
              </a:rPr>
              <a:t>Product Review Service</a:t>
            </a:r>
            <a:r>
              <a:rPr lang="en-GB" dirty="0"/>
              <a:t>) that provides new value. </a:t>
            </a:r>
          </a:p>
          <a:p>
            <a:endParaRPr lang="en-GB" dirty="0"/>
          </a:p>
          <a:p>
            <a:r>
              <a:rPr lang="en-GB" dirty="0"/>
              <a:t>The customer will use </a:t>
            </a:r>
            <a:r>
              <a:rPr lang="en-GB" dirty="0">
                <a:hlinkClick r:id="rId4"/>
              </a:rPr>
              <a:t>GKE</a:t>
            </a:r>
            <a:r>
              <a:rPr lang="en-GB" dirty="0"/>
              <a:t> and </a:t>
            </a:r>
            <a:r>
              <a:rPr lang="en-GB" dirty="0">
                <a:hlinkClick r:id="rId5"/>
              </a:rPr>
              <a:t>helm</a:t>
            </a:r>
            <a:r>
              <a:rPr lang="en-GB" dirty="0"/>
              <a:t> to deploy the services.</a:t>
            </a:r>
          </a:p>
          <a:p>
            <a:endParaRPr 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254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Data Driven </a:t>
            </a:r>
            <a:r>
              <a:rPr lang="en-IE" dirty="0" err="1"/>
              <a:t>Microservices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24329" y="3885709"/>
            <a:ext cx="2940798" cy="914891"/>
          </a:xfrm>
        </p:spPr>
        <p:txBody>
          <a:bodyPr/>
          <a:lstStyle/>
          <a:p>
            <a:r>
              <a:rPr lang="en-IE" b="1" i="1" dirty="0"/>
              <a:t>How do we consume data from databases within an API Builder service?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Connectors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Allow you to create </a:t>
            </a:r>
            <a:r>
              <a:rPr lang="en-IE" dirty="0" err="1"/>
              <a:t>microservices</a:t>
            </a:r>
            <a:r>
              <a:rPr lang="en-IE" dirty="0"/>
              <a:t> that can interact with the data in your existing RDBMS and NoSQL </a:t>
            </a:r>
            <a:r>
              <a:rPr lang="en-IE" dirty="0" err="1"/>
              <a:t>datastores</a:t>
            </a:r>
            <a:r>
              <a:rPr lang="en-IE" dirty="0"/>
              <a:t>.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Create Models from the schema of your </a:t>
            </a:r>
            <a:r>
              <a:rPr lang="en-IE" dirty="0" err="1"/>
              <a:t>datastore</a:t>
            </a:r>
            <a:r>
              <a:rPr lang="en-IE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Provide standardized CRUD methods for interacting with the </a:t>
            </a:r>
            <a:r>
              <a:rPr lang="en-IE" dirty="0" err="1"/>
              <a:t>datastore</a:t>
            </a:r>
            <a:r>
              <a:rPr lang="en-IE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Seamless integration with orchestrated flows.</a:t>
            </a:r>
          </a:p>
        </p:txBody>
      </p:sp>
    </p:spTree>
    <p:extLst>
      <p:ext uri="{BB962C8B-B14F-4D97-AF65-F5344CB8AC3E}">
        <p14:creationId xmlns:p14="http://schemas.microsoft.com/office/powerpoint/2010/main" val="296253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data connectors are available?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>
                <a:solidFill>
                  <a:srgbClr val="000000">
                    <a:tint val="75000"/>
                  </a:srgbClr>
                </a:solidFill>
              </a:rPr>
              <a:t>Axway</a:t>
            </a:r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 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r>
              <a:rPr lang="en-IE" dirty="0"/>
              <a:t>For the API Builder 4.0 GA there are 3 connectors immediately available.</a:t>
            </a:r>
          </a:p>
          <a:p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Mongo DB: @</a:t>
            </a:r>
            <a:r>
              <a:rPr lang="en-IE" dirty="0" err="1"/>
              <a:t>axway</a:t>
            </a:r>
            <a:r>
              <a:rPr lang="en-IE" dirty="0"/>
              <a:t>/</a:t>
            </a:r>
            <a:r>
              <a:rPr lang="en-IE" dirty="0" err="1"/>
              <a:t>api</a:t>
            </a:r>
            <a:r>
              <a:rPr lang="en-IE" dirty="0"/>
              <a:t>-builder-plugin-dc-mongo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 err="1"/>
              <a:t>MySql</a:t>
            </a:r>
            <a:r>
              <a:rPr lang="en-IE" dirty="0"/>
              <a:t> DB: @</a:t>
            </a:r>
            <a:r>
              <a:rPr lang="en-IE" dirty="0" err="1"/>
              <a:t>axway</a:t>
            </a:r>
            <a:r>
              <a:rPr lang="en-IE" dirty="0"/>
              <a:t>/</a:t>
            </a:r>
            <a:r>
              <a:rPr lang="en-IE" dirty="0" err="1"/>
              <a:t>api</a:t>
            </a:r>
            <a:r>
              <a:rPr lang="en-IE" dirty="0"/>
              <a:t>-builder-plugin-dc-</a:t>
            </a:r>
            <a:r>
              <a:rPr lang="en-IE" dirty="0" err="1"/>
              <a:t>mysql</a:t>
            </a: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Oracle DB: @</a:t>
            </a:r>
            <a:r>
              <a:rPr lang="en-IE" dirty="0" err="1"/>
              <a:t>axway</a:t>
            </a:r>
            <a:r>
              <a:rPr lang="en-IE" dirty="0"/>
              <a:t>/</a:t>
            </a:r>
            <a:r>
              <a:rPr lang="en-IE" dirty="0" err="1"/>
              <a:t>api</a:t>
            </a:r>
            <a:r>
              <a:rPr lang="en-IE" dirty="0"/>
              <a:t>-builder-plugin-dc-oracle</a:t>
            </a:r>
          </a:p>
          <a:p>
            <a:endParaRPr lang="en-IE" dirty="0"/>
          </a:p>
          <a:p>
            <a:r>
              <a:rPr lang="en-IE" dirty="0"/>
              <a:t>Additional support for other data connectors will be added based on demand.</a:t>
            </a:r>
          </a:p>
        </p:txBody>
      </p:sp>
    </p:spTree>
    <p:extLst>
      <p:ext uri="{BB962C8B-B14F-4D97-AF65-F5344CB8AC3E}">
        <p14:creationId xmlns:p14="http://schemas.microsoft.com/office/powerpoint/2010/main" val="242838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Connectors: Install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>
                <a:solidFill>
                  <a:srgbClr val="000000">
                    <a:tint val="75000"/>
                  </a:srgbClr>
                </a:solidFill>
              </a:rPr>
              <a:t>Axway</a:t>
            </a:r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 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3553208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Data Connectors are regular NPM modules and can be installed using </a:t>
            </a:r>
            <a:r>
              <a:rPr lang="en-IE" i="1" dirty="0" err="1"/>
              <a:t>npm</a:t>
            </a:r>
            <a:r>
              <a:rPr lang="en-IE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pPr algn="ctr"/>
            <a:r>
              <a:rPr lang="en-IE" b="1" dirty="0" err="1"/>
              <a:t>npm</a:t>
            </a:r>
            <a:r>
              <a:rPr lang="en-IE" b="1" dirty="0"/>
              <a:t> install @</a:t>
            </a:r>
            <a:r>
              <a:rPr lang="en-IE" b="1" dirty="0" err="1"/>
              <a:t>axway</a:t>
            </a:r>
            <a:r>
              <a:rPr lang="en-IE" b="1" dirty="0"/>
              <a:t>/</a:t>
            </a:r>
            <a:r>
              <a:rPr lang="en-IE" b="1" dirty="0" err="1"/>
              <a:t>api</a:t>
            </a:r>
            <a:r>
              <a:rPr lang="en-IE" b="1" dirty="0"/>
              <a:t>-builder-plugin-dc-mongo</a:t>
            </a:r>
          </a:p>
        </p:txBody>
      </p:sp>
    </p:spTree>
    <p:extLst>
      <p:ext uri="{BB962C8B-B14F-4D97-AF65-F5344CB8AC3E}">
        <p14:creationId xmlns:p14="http://schemas.microsoft.com/office/powerpoint/2010/main" val="333198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Our Presentation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Agenda for today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698350585"/>
              </p:ext>
            </p:extLst>
          </p:nvPr>
        </p:nvGraphicFramePr>
        <p:xfrm>
          <a:off x="2486025" y="1273175"/>
          <a:ext cx="6372656" cy="223123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372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Introduction to API Builder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Roboto Regular" charset="0"/>
                      </a:endParaRP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What’s new?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Roboto Regular" charset="0"/>
                      </a:endParaRP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Regular" charset="0"/>
                        </a:rPr>
                        <a:t>Data connector microservices</a:t>
                      </a: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Swagger connector microservices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Roboto Regular" charset="0"/>
                      </a:endParaRP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Containerization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Roboto Regular" charset="0"/>
                      </a:endParaRP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87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Google Kubernetes Engine integration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Roboto Regular" charset="0"/>
                      </a:endParaRP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2018 </a:t>
            </a:r>
            <a:r>
              <a:rPr lang="en-US" dirty="0" err="1"/>
              <a:t>Axway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76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Connectors: Configuration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833735"/>
            <a:ext cx="8201024" cy="570522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Data Connectors create a configuration file in the projects </a:t>
            </a:r>
            <a:r>
              <a:rPr lang="en-IE" i="1" dirty="0"/>
              <a:t>/</a:t>
            </a:r>
            <a:r>
              <a:rPr lang="en-IE" i="1" dirty="0" err="1"/>
              <a:t>conf</a:t>
            </a:r>
            <a:r>
              <a:rPr lang="en-IE" dirty="0"/>
              <a:t> folder.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5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1695555"/>
            <a:ext cx="8201024" cy="277847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r>
              <a:rPr lang="en-IE" dirty="0" err="1"/>
              <a:t>module.exports</a:t>
            </a:r>
            <a:r>
              <a:rPr lang="en-IE" dirty="0"/>
              <a:t> = {</a:t>
            </a:r>
          </a:p>
          <a:p>
            <a:r>
              <a:rPr lang="en-IE" dirty="0"/>
              <a:t>  connectors: {</a:t>
            </a:r>
          </a:p>
          <a:p>
            <a:r>
              <a:rPr lang="en-IE" dirty="0"/>
              <a:t>      </a:t>
            </a:r>
            <a:r>
              <a:rPr lang="en-IE" b="1" dirty="0"/>
              <a:t>mongo</a:t>
            </a:r>
            <a:r>
              <a:rPr lang="en-IE" dirty="0"/>
              <a:t>: {</a:t>
            </a:r>
          </a:p>
          <a:p>
            <a:r>
              <a:rPr lang="en-IE" dirty="0"/>
              <a:t>          </a:t>
            </a:r>
            <a:r>
              <a:rPr lang="en-IE" b="1" dirty="0"/>
              <a:t>connector</a:t>
            </a:r>
            <a:r>
              <a:rPr lang="en-IE" dirty="0"/>
              <a:t>: '@</a:t>
            </a:r>
            <a:r>
              <a:rPr lang="en-IE" dirty="0" err="1"/>
              <a:t>axway</a:t>
            </a:r>
            <a:r>
              <a:rPr lang="en-IE" dirty="0"/>
              <a:t>/</a:t>
            </a:r>
            <a:r>
              <a:rPr lang="en-IE" dirty="0" err="1"/>
              <a:t>api</a:t>
            </a:r>
            <a:r>
              <a:rPr lang="en-IE" dirty="0"/>
              <a:t>-builder-plugin-dc-mongo',</a:t>
            </a:r>
          </a:p>
          <a:p>
            <a:r>
              <a:rPr lang="en-IE" dirty="0"/>
              <a:t>          </a:t>
            </a:r>
            <a:r>
              <a:rPr lang="en-IE" b="1" dirty="0"/>
              <a:t>url</a:t>
            </a:r>
            <a:r>
              <a:rPr lang="en-IE" dirty="0"/>
              <a:t>: '</a:t>
            </a:r>
            <a:r>
              <a:rPr lang="en-IE" dirty="0" err="1"/>
              <a:t>mongodb</a:t>
            </a:r>
            <a:r>
              <a:rPr lang="en-IE" dirty="0"/>
              <a:t>://localhost/</a:t>
            </a:r>
            <a:r>
              <a:rPr lang="en-IE" dirty="0" err="1"/>
              <a:t>mydb</a:t>
            </a:r>
            <a:r>
              <a:rPr lang="en-IE" dirty="0"/>
              <a:t>',</a:t>
            </a:r>
          </a:p>
          <a:p>
            <a:r>
              <a:rPr lang="en-IE" dirty="0"/>
              <a:t>          </a:t>
            </a:r>
            <a:r>
              <a:rPr lang="en-IE" b="1" dirty="0" err="1"/>
              <a:t>generateModelsFromSchema</a:t>
            </a:r>
            <a:r>
              <a:rPr lang="en-IE" dirty="0"/>
              <a:t>: true,</a:t>
            </a:r>
          </a:p>
          <a:p>
            <a:r>
              <a:rPr lang="en-IE" dirty="0"/>
              <a:t>          </a:t>
            </a:r>
            <a:r>
              <a:rPr lang="en-IE" b="1" dirty="0" err="1"/>
              <a:t>modelAutogen</a:t>
            </a:r>
            <a:r>
              <a:rPr lang="en-IE" dirty="0"/>
              <a:t>: false</a:t>
            </a:r>
          </a:p>
          <a:p>
            <a:r>
              <a:rPr lang="en-IE" dirty="0"/>
              <a:t>      }</a:t>
            </a:r>
          </a:p>
          <a:p>
            <a:r>
              <a:rPr lang="en-IE" dirty="0"/>
              <a:t>  }</a:t>
            </a:r>
          </a:p>
          <a:p>
            <a:r>
              <a:rPr lang="en-IE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0761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53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r="2882" b="29323"/>
          <a:stretch/>
        </p:blipFill>
        <p:spPr>
          <a:xfrm>
            <a:off x="0" y="0"/>
            <a:ext cx="9144000" cy="51435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Inter-service Communication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24329" y="3885709"/>
            <a:ext cx="2940798" cy="914891"/>
          </a:xfrm>
        </p:spPr>
        <p:txBody>
          <a:bodyPr/>
          <a:lstStyle/>
          <a:p>
            <a:r>
              <a:rPr lang="en-IE" b="1" i="1" dirty="0"/>
              <a:t>How do we consume data from third-party APIs within an API Builder service?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3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Inter-service Communication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1" name="Text Placeholder 6"/>
          <p:cNvSpPr>
            <a:spLocks noGrp="1"/>
          </p:cNvSpPr>
          <p:nvPr>
            <p:ph type="body" idx="13"/>
          </p:nvPr>
        </p:nvSpPr>
        <p:spPr>
          <a:xfrm>
            <a:off x="285751" y="881929"/>
            <a:ext cx="8201024" cy="328004"/>
          </a:xfrm>
        </p:spPr>
        <p:txBody>
          <a:bodyPr/>
          <a:lstStyle/>
          <a:p>
            <a:r>
              <a:rPr lang="en-US" dirty="0"/>
              <a:t>East-West Communication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1257608"/>
            <a:ext cx="8201024" cy="640984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 err="1"/>
              <a:t>Microservices</a:t>
            </a:r>
            <a:r>
              <a:rPr lang="en-IE" dirty="0"/>
              <a:t> talking to other services in the service mesh.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idx="13"/>
          </p:nvPr>
        </p:nvSpPr>
        <p:spPr>
          <a:xfrm>
            <a:off x="285751" y="2033575"/>
            <a:ext cx="8201024" cy="328004"/>
          </a:xfrm>
        </p:spPr>
        <p:txBody>
          <a:bodyPr/>
          <a:lstStyle/>
          <a:p>
            <a:r>
              <a:rPr lang="en-US" dirty="0"/>
              <a:t>North-South Communication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2409255"/>
            <a:ext cx="8201024" cy="640984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 err="1"/>
              <a:t>Microservices</a:t>
            </a:r>
            <a:r>
              <a:rPr lang="en-IE" dirty="0"/>
              <a:t> calling out to remote third-party services. </a:t>
            </a:r>
          </a:p>
        </p:txBody>
      </p:sp>
    </p:spTree>
    <p:extLst>
      <p:ext uri="{BB962C8B-B14F-4D97-AF65-F5344CB8AC3E}">
        <p14:creationId xmlns:p14="http://schemas.microsoft.com/office/powerpoint/2010/main" val="144543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API Builder v3 – Connector Builder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077685"/>
            <a:ext cx="8684077" cy="302729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Very manual process.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Get the Swagger for the API, or write your own.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Generate a separate project for the connector.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Add the project to your CI.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Publish that project to NPM registry.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Install the published module in your project.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Place the swagger into the service ./swagger folder.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Configure the service details (e.g. API Key).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Flow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Create a Flow using the generated Flow Node.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API Builder Swagger Flow-Node Plugin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en-US" dirty="0"/>
              <a:t>Swagger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Get the Swagger for the API, or write your own.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05" y="943729"/>
            <a:ext cx="403790" cy="403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399" y="958141"/>
            <a:ext cx="379829" cy="379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35" y="958141"/>
            <a:ext cx="364296" cy="364296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8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>
                <a:solidFill>
                  <a:srgbClr val="000000">
                    <a:tint val="75000"/>
                  </a:srgbClr>
                </a:solidFill>
              </a:rPr>
              <a:t>Axway</a:t>
            </a:r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7" y="545456"/>
            <a:ext cx="7543800" cy="44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51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Containerization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24329" y="3885709"/>
            <a:ext cx="2940798" cy="91489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7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Containers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077685"/>
            <a:ext cx="8684077" cy="302729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Flexible</a:t>
            </a:r>
            <a:r>
              <a:rPr lang="en-IE" dirty="0"/>
              <a:t>: Even the most complex applications can be containerized.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Lightweight</a:t>
            </a:r>
            <a:r>
              <a:rPr lang="en-IE" dirty="0"/>
              <a:t>: Containers leverage and share the host kernel.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Interchangeable</a:t>
            </a:r>
            <a:r>
              <a:rPr lang="en-IE" dirty="0"/>
              <a:t>: You can deploy updates and upgrades on-the-fly.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Portable</a:t>
            </a:r>
            <a:r>
              <a:rPr lang="en-IE" dirty="0"/>
              <a:t>: You can build locally, deploy to the cloud, and run anywhere.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Scalable</a:t>
            </a:r>
            <a:r>
              <a:rPr lang="en-IE" dirty="0"/>
              <a:t>: You can increase and automatically distribute container replicas.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Stackable</a:t>
            </a:r>
            <a:r>
              <a:rPr lang="en-IE" dirty="0"/>
              <a:t>: You can stack services vertically and on-the-fly.</a:t>
            </a:r>
          </a:p>
          <a:p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Standalone</a:t>
            </a: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4" name="Content Placeholder 7"/>
          <p:cNvSpPr>
            <a:spLocks noGrp="1"/>
          </p:cNvSpPr>
          <p:nvPr>
            <p:ph sz="half" idx="14"/>
          </p:nvPr>
        </p:nvSpPr>
        <p:spPr>
          <a:xfrm>
            <a:off x="285751" y="1699327"/>
            <a:ext cx="8201024" cy="268761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API Builder is a tool that enables developers to rapidly create APIs and microservices.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With a powerful opinionated framework for building APIs and a point-and-click technology, API Builder enables you to build containerized APIs and integrate data across diverse data sources with a low-code/no-code approach.</a:t>
            </a:r>
          </a:p>
        </p:txBody>
      </p:sp>
      <p:pic>
        <p:nvPicPr>
          <p:cNvPr id="5" name="Picture 2" descr="Banner">
            <a:extLst>
              <a:ext uri="{FF2B5EF4-FFF2-40B4-BE49-F238E27FC236}">
                <a16:creationId xmlns:a16="http://schemas.microsoft.com/office/drawing/2014/main" xmlns="" id="{2150A9C1-24F8-4CC6-8E80-1408F6705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Environmentalization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077685"/>
            <a:ext cx="8684077" cy="302729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The developer decides what configuration settings are exposed for configuration.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Keeps secrets out of the configuration files at rest.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Use </a:t>
            </a:r>
            <a:r>
              <a:rPr lang="en-IE" i="1" dirty="0" err="1"/>
              <a:t>process.env</a:t>
            </a:r>
            <a:r>
              <a:rPr lang="en-IE" i="1" dirty="0"/>
              <a:t> </a:t>
            </a:r>
            <a:r>
              <a:rPr lang="en-IE" dirty="0"/>
              <a:t>in the configuration files to access the environment.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When launching the environment variables can be passed in making the container reusable for different environments.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Allows promotion of the container, e.g. from test to production.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Environmentalization</a:t>
            </a:r>
            <a:r>
              <a:rPr lang="en-IE" dirty="0"/>
              <a:t> Example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2" y="833735"/>
            <a:ext cx="8655767" cy="38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Dockerfile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926772"/>
            <a:ext cx="8684077" cy="2178206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/>
              <a:t>FROM node:8-alpine</a:t>
            </a:r>
          </a:p>
          <a:p>
            <a:r>
              <a:rPr lang="en-IE" dirty="0"/>
              <a:t>COPY . /app</a:t>
            </a:r>
          </a:p>
          <a:p>
            <a:r>
              <a:rPr lang="en-IE" dirty="0"/>
              <a:t>WORKDIR /app</a:t>
            </a:r>
          </a:p>
          <a:p>
            <a:r>
              <a:rPr lang="en-IE" dirty="0"/>
              <a:t>RUN </a:t>
            </a:r>
            <a:r>
              <a:rPr lang="en-IE" dirty="0" err="1"/>
              <a:t>npm</a:t>
            </a:r>
            <a:r>
              <a:rPr lang="en-IE" dirty="0"/>
              <a:t> install --production --no-optional</a:t>
            </a:r>
          </a:p>
          <a:p>
            <a:r>
              <a:rPr lang="en-IE" dirty="0"/>
              <a:t>CMD ["node", "."]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833736"/>
            <a:ext cx="8684077" cy="644427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All API Builder projects come with a ready made </a:t>
            </a:r>
            <a:r>
              <a:rPr lang="en-IE" dirty="0" err="1"/>
              <a:t>Dockerfile</a:t>
            </a:r>
            <a:r>
              <a:rPr lang="en-I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1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Building an API Builder Container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2204292"/>
            <a:ext cx="8684077" cy="2280622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 err="1"/>
              <a:t>docker</a:t>
            </a:r>
            <a:r>
              <a:rPr lang="en-IE" dirty="0"/>
              <a:t> build -t </a:t>
            </a:r>
            <a:r>
              <a:rPr lang="en-IE" dirty="0" err="1"/>
              <a:t>axway</a:t>
            </a:r>
            <a:r>
              <a:rPr lang="en-IE" dirty="0"/>
              <a:t>/api-builder-v4-demo-mysql project/</a:t>
            </a:r>
            <a:r>
              <a:rPr lang="en-IE" dirty="0" err="1"/>
              <a:t>mysql</a:t>
            </a:r>
            <a:endParaRPr lang="en-IE" dirty="0"/>
          </a:p>
          <a:p>
            <a:r>
              <a:rPr lang="en-IE" dirty="0" err="1"/>
              <a:t>docker</a:t>
            </a:r>
            <a:r>
              <a:rPr lang="en-IE" dirty="0"/>
              <a:t> build -t </a:t>
            </a:r>
            <a:r>
              <a:rPr lang="en-IE" dirty="0" err="1"/>
              <a:t>axway</a:t>
            </a:r>
            <a:r>
              <a:rPr lang="en-IE" dirty="0"/>
              <a:t>/api-builder-v4-demo-mongo project/mongo</a:t>
            </a:r>
          </a:p>
          <a:p>
            <a:r>
              <a:rPr lang="en-IE" dirty="0" err="1"/>
              <a:t>docker</a:t>
            </a:r>
            <a:r>
              <a:rPr lang="en-IE" dirty="0"/>
              <a:t> build -t </a:t>
            </a:r>
            <a:r>
              <a:rPr lang="en-IE" dirty="0" err="1"/>
              <a:t>axway</a:t>
            </a:r>
            <a:r>
              <a:rPr lang="en-IE" dirty="0"/>
              <a:t>/api-builder-v4-demo-product project/product-service</a:t>
            </a:r>
          </a:p>
          <a:p>
            <a:r>
              <a:rPr lang="en-IE" dirty="0" err="1"/>
              <a:t>docker</a:t>
            </a:r>
            <a:r>
              <a:rPr lang="en-IE" dirty="0"/>
              <a:t> build -t </a:t>
            </a:r>
            <a:r>
              <a:rPr lang="en-IE" dirty="0" err="1"/>
              <a:t>axway</a:t>
            </a:r>
            <a:r>
              <a:rPr lang="en-IE" dirty="0"/>
              <a:t>/api-builder-v4-demo-review project/review-service</a:t>
            </a:r>
          </a:p>
          <a:p>
            <a:r>
              <a:rPr lang="en-IE" dirty="0" err="1"/>
              <a:t>docker</a:t>
            </a:r>
            <a:r>
              <a:rPr lang="en-IE" dirty="0"/>
              <a:t> build -t </a:t>
            </a:r>
            <a:r>
              <a:rPr lang="en-IE" dirty="0" err="1"/>
              <a:t>axway</a:t>
            </a:r>
            <a:r>
              <a:rPr lang="en-IE" dirty="0"/>
              <a:t>/api-builder-v4-demo-product-review project/product-review-service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294168"/>
            <a:ext cx="8684077" cy="494237"/>
          </a:xfrm>
        </p:spPr>
        <p:txBody>
          <a:bodyPr/>
          <a:lstStyle/>
          <a:p>
            <a:pPr algn="ctr"/>
            <a:r>
              <a:rPr lang="en-IE" b="1" dirty="0" err="1"/>
              <a:t>docker</a:t>
            </a:r>
            <a:r>
              <a:rPr lang="en-IE" b="1" dirty="0"/>
              <a:t> build -t my-image-name 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2582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r="2882" b="29323"/>
          <a:stretch/>
        </p:blipFill>
        <p:spPr>
          <a:xfrm>
            <a:off x="0" y="0"/>
            <a:ext cx="9144000" cy="51435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9" y="1"/>
            <a:ext cx="9150420" cy="5143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5027" y="3054910"/>
            <a:ext cx="3087459" cy="830799"/>
          </a:xfrm>
        </p:spPr>
        <p:txBody>
          <a:bodyPr/>
          <a:lstStyle/>
          <a:p>
            <a:r>
              <a:rPr lang="en-US" dirty="0"/>
              <a:t>Tech Enablement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 - Reprise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7" y="545456"/>
            <a:ext cx="7543800" cy="44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 Setup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1077685"/>
            <a:ext cx="8684077" cy="302729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2 Databases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3 </a:t>
            </a:r>
            <a:r>
              <a:rPr lang="en-IE" dirty="0" err="1"/>
              <a:t>Microservices</a:t>
            </a: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5 Docker containers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22 Environment variables</a:t>
            </a:r>
          </a:p>
          <a:p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3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2961476" y="838854"/>
            <a:ext cx="2544536" cy="3669877"/>
          </a:xfrm>
        </p:spPr>
        <p:txBody>
          <a:bodyPr>
            <a:normAutofit/>
          </a:bodyPr>
          <a:lstStyle/>
          <a:p>
            <a:r>
              <a:rPr lang="en-US" sz="1200" dirty="0"/>
              <a:t> </a:t>
            </a:r>
            <a:r>
              <a:rPr lang="en-US" sz="1200" b="1" dirty="0"/>
              <a:t>review</a:t>
            </a:r>
            <a:r>
              <a:rPr lang="en-US" sz="1200" dirty="0"/>
              <a:t>:</a:t>
            </a:r>
          </a:p>
          <a:p>
            <a:r>
              <a:rPr lang="en-US" sz="1200" dirty="0"/>
              <a:t>    image: "</a:t>
            </a:r>
            <a:r>
              <a:rPr lang="en-US" sz="1200" b="1" dirty="0" err="1"/>
              <a:t>axway</a:t>
            </a:r>
            <a:r>
              <a:rPr lang="en-US" sz="1200" b="1" dirty="0"/>
              <a:t>/api-builder-v4-demo-review</a:t>
            </a:r>
            <a:r>
              <a:rPr lang="en-US" sz="1200" dirty="0"/>
              <a:t>"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depends_on</a:t>
            </a:r>
            <a:r>
              <a:rPr lang="en-US" sz="1200" dirty="0"/>
              <a:t>:</a:t>
            </a:r>
          </a:p>
          <a:p>
            <a:r>
              <a:rPr lang="en-US" sz="1200" dirty="0"/>
              <a:t>      - mongo</a:t>
            </a:r>
          </a:p>
          <a:p>
            <a:r>
              <a:rPr lang="en-US" sz="1200" dirty="0"/>
              <a:t>    environment:</a:t>
            </a:r>
          </a:p>
          <a:p>
            <a:r>
              <a:rPr lang="en-US" sz="1200" dirty="0"/>
              <a:t>      - DB_HOST=mongo</a:t>
            </a:r>
          </a:p>
          <a:p>
            <a:r>
              <a:rPr lang="en-US" sz="1200" dirty="0"/>
              <a:t>      - DB_PORT=27017</a:t>
            </a:r>
          </a:p>
          <a:p>
            <a:r>
              <a:rPr lang="en-US" sz="1200" dirty="0"/>
              <a:t>      - DB_USER=</a:t>
            </a:r>
            <a:r>
              <a:rPr lang="en-US" sz="1200" dirty="0" err="1"/>
              <a:t>apibuilder</a:t>
            </a:r>
            <a:endParaRPr lang="en-US" sz="1200" dirty="0"/>
          </a:p>
          <a:p>
            <a:r>
              <a:rPr lang="en-US" sz="1200" dirty="0"/>
              <a:t>      - DB_PASSWORD=</a:t>
            </a:r>
            <a:r>
              <a:rPr lang="en-US" sz="1200" dirty="0" err="1"/>
              <a:t>apibuilder</a:t>
            </a:r>
            <a:endParaRPr lang="en-US" sz="1200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4"/>
          </p:nvPr>
        </p:nvSpPr>
        <p:spPr>
          <a:xfrm>
            <a:off x="5761264" y="833736"/>
            <a:ext cx="2725511" cy="3825350"/>
          </a:xfrm>
        </p:spPr>
        <p:txBody>
          <a:bodyPr>
            <a:noAutofit/>
          </a:bodyPr>
          <a:lstStyle/>
          <a:p>
            <a:r>
              <a:rPr lang="en-US" sz="1200" dirty="0"/>
              <a:t> </a:t>
            </a:r>
            <a:r>
              <a:rPr lang="en-US" sz="1200" b="1" dirty="0"/>
              <a:t>product-review</a:t>
            </a:r>
            <a:r>
              <a:rPr lang="en-US" sz="1200" dirty="0"/>
              <a:t>:</a:t>
            </a:r>
          </a:p>
          <a:p>
            <a:r>
              <a:rPr lang="en-US" sz="1200" dirty="0"/>
              <a:t>    image: "</a:t>
            </a:r>
            <a:r>
              <a:rPr lang="en-US" sz="1200" b="1" dirty="0" err="1"/>
              <a:t>axway</a:t>
            </a:r>
            <a:r>
              <a:rPr lang="en-US" sz="1200" b="1" dirty="0"/>
              <a:t>/api-builder-v4-demo-product-review</a:t>
            </a:r>
            <a:r>
              <a:rPr lang="en-US" sz="1200" dirty="0"/>
              <a:t>"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depends_on</a:t>
            </a:r>
            <a:r>
              <a:rPr lang="en-US" sz="1200" dirty="0"/>
              <a:t>:</a:t>
            </a:r>
          </a:p>
          <a:p>
            <a:r>
              <a:rPr lang="en-US" sz="1200" dirty="0"/>
              <a:t>      - product</a:t>
            </a:r>
          </a:p>
          <a:p>
            <a:r>
              <a:rPr lang="en-US" sz="1200" dirty="0"/>
              <a:t>      - review</a:t>
            </a:r>
          </a:p>
          <a:p>
            <a:r>
              <a:rPr lang="en-US" sz="1200" dirty="0"/>
              <a:t>    environment:</a:t>
            </a:r>
          </a:p>
          <a:p>
            <a:r>
              <a:rPr lang="en-US" sz="1200" dirty="0"/>
              <a:t>      - PRODUCT_HOST=product</a:t>
            </a:r>
          </a:p>
          <a:p>
            <a:r>
              <a:rPr lang="en-US" sz="1200" dirty="0"/>
              <a:t>      - PRODUCT_PORT=8080</a:t>
            </a:r>
          </a:p>
          <a:p>
            <a:r>
              <a:rPr lang="en-US" sz="1200" dirty="0"/>
              <a:t>      - PRODUCT_APIKEY=</a:t>
            </a:r>
            <a:r>
              <a:rPr lang="en-US" sz="1200" dirty="0" err="1"/>
              <a:t>productkey</a:t>
            </a:r>
            <a:endParaRPr lang="en-US" sz="1200" dirty="0"/>
          </a:p>
          <a:p>
            <a:r>
              <a:rPr lang="en-US" sz="1200" dirty="0"/>
              <a:t>      - REVIEW_HOST=review</a:t>
            </a:r>
          </a:p>
          <a:p>
            <a:r>
              <a:rPr lang="en-US" sz="1200" dirty="0"/>
              <a:t>      - REVIEW_PORT=8080</a:t>
            </a:r>
          </a:p>
          <a:p>
            <a:r>
              <a:rPr lang="en-US" sz="1200" dirty="0"/>
              <a:t>      - REVIEW_APIKEY=</a:t>
            </a:r>
            <a:r>
              <a:rPr lang="en-US" sz="1200" dirty="0" err="1"/>
              <a:t>reviewkwy</a:t>
            </a:r>
            <a:endParaRPr lang="en-US" sz="1200" dirty="0"/>
          </a:p>
          <a:p>
            <a:r>
              <a:rPr lang="en-US" sz="1200" dirty="0"/>
              <a:t>      - PD_APIKEY=</a:t>
            </a:r>
            <a:r>
              <a:rPr lang="en-US" sz="1200" dirty="0" err="1"/>
              <a:t>pdkey</a:t>
            </a:r>
            <a:endParaRPr lang="en-US" sz="1200" dirty="0"/>
          </a:p>
        </p:txBody>
      </p:sp>
      <p:sp>
        <p:nvSpPr>
          <p:cNvPr id="10" name="Content Placeholder 7"/>
          <p:cNvSpPr>
            <a:spLocks noGrp="1"/>
          </p:cNvSpPr>
          <p:nvPr>
            <p:ph sz="half" idx="14"/>
          </p:nvPr>
        </p:nvSpPr>
        <p:spPr>
          <a:xfrm>
            <a:off x="214313" y="838969"/>
            <a:ext cx="2548086" cy="3662065"/>
          </a:xfrm>
        </p:spPr>
        <p:txBody>
          <a:bodyPr>
            <a:normAutofit/>
          </a:bodyPr>
          <a:lstStyle/>
          <a:p>
            <a:r>
              <a:rPr lang="en-US" sz="1200" dirty="0"/>
              <a:t> </a:t>
            </a:r>
            <a:r>
              <a:rPr lang="en-US" sz="1200" b="1" dirty="0"/>
              <a:t>product</a:t>
            </a:r>
            <a:r>
              <a:rPr lang="en-US" sz="1200" dirty="0"/>
              <a:t>:</a:t>
            </a:r>
          </a:p>
          <a:p>
            <a:r>
              <a:rPr lang="en-US" sz="1200" dirty="0"/>
              <a:t>    image: "</a:t>
            </a:r>
            <a:r>
              <a:rPr lang="en-US" sz="1200" b="1" dirty="0" err="1"/>
              <a:t>axway</a:t>
            </a:r>
            <a:r>
              <a:rPr lang="en-US" sz="1200" b="1" dirty="0"/>
              <a:t>/api-builder-v4-demo-product</a:t>
            </a:r>
            <a:r>
              <a:rPr lang="en-US" sz="1200" dirty="0"/>
              <a:t>"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depends_on</a:t>
            </a:r>
            <a:r>
              <a:rPr lang="en-US" sz="1200" dirty="0"/>
              <a:t>:</a:t>
            </a:r>
          </a:p>
          <a:p>
            <a:r>
              <a:rPr lang="en-US" sz="1200" dirty="0"/>
              <a:t>      - </a:t>
            </a:r>
            <a:r>
              <a:rPr lang="en-US" sz="1200" dirty="0" err="1"/>
              <a:t>mysql</a:t>
            </a:r>
            <a:endParaRPr lang="en-US" sz="1200" dirty="0"/>
          </a:p>
          <a:p>
            <a:r>
              <a:rPr lang="en-US" sz="1200" dirty="0"/>
              <a:t>    environment:</a:t>
            </a:r>
          </a:p>
          <a:p>
            <a:r>
              <a:rPr lang="en-US" sz="1200" dirty="0"/>
              <a:t>      - DB_HOST=</a:t>
            </a:r>
            <a:r>
              <a:rPr lang="en-US" sz="1200" dirty="0" err="1"/>
              <a:t>mysql</a:t>
            </a:r>
            <a:endParaRPr lang="en-US" sz="1200" dirty="0"/>
          </a:p>
          <a:p>
            <a:r>
              <a:rPr lang="en-US" sz="1200" dirty="0"/>
              <a:t>      - DB_PORT=3306</a:t>
            </a:r>
          </a:p>
          <a:p>
            <a:r>
              <a:rPr lang="en-US" sz="1200" dirty="0"/>
              <a:t>      - DB_USER=root</a:t>
            </a:r>
          </a:p>
          <a:p>
            <a:r>
              <a:rPr lang="en-US" sz="1200" dirty="0"/>
              <a:t>      - DB_PASSWORD=password</a:t>
            </a:r>
          </a:p>
        </p:txBody>
      </p:sp>
    </p:spTree>
    <p:extLst>
      <p:ext uri="{BB962C8B-B14F-4D97-AF65-F5344CB8AC3E}">
        <p14:creationId xmlns:p14="http://schemas.microsoft.com/office/powerpoint/2010/main" val="310751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0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491015" y="987595"/>
            <a:ext cx="1938110" cy="346530"/>
          </a:xfrm>
        </p:spPr>
        <p:txBody>
          <a:bodyPr/>
          <a:lstStyle/>
          <a:p>
            <a:r>
              <a:rPr lang="en-US" dirty="0"/>
              <a:t>New CLI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Lightweight CLI for generating new projects.</a:t>
            </a:r>
          </a:p>
          <a:p>
            <a:r>
              <a:rPr lang="en-US" dirty="0"/>
              <a:t>@</a:t>
            </a:r>
            <a:r>
              <a:rPr lang="en-US" dirty="0" err="1"/>
              <a:t>axway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-builder</a:t>
            </a:r>
          </a:p>
          <a:p>
            <a:r>
              <a:rPr lang="en-US" dirty="0"/>
              <a:t>Quicker to get from 0 to microservice.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Plugin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is a node module.</a:t>
            </a:r>
          </a:p>
          <a:p>
            <a:r>
              <a:rPr lang="en-US" dirty="0"/>
              <a:t>Out-of-the-box plugins are available from NPM.</a:t>
            </a:r>
          </a:p>
          <a:p>
            <a:r>
              <a:rPr lang="en-US" dirty="0"/>
              <a:t>Expect additional sharable component types in the future.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Standalone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No longer requires the </a:t>
            </a:r>
            <a:r>
              <a:rPr lang="en-US" dirty="0" err="1"/>
              <a:t>AppC</a:t>
            </a:r>
            <a:r>
              <a:rPr lang="en-US" dirty="0"/>
              <a:t> CLI or the </a:t>
            </a:r>
            <a:r>
              <a:rPr lang="en-US" dirty="0" err="1"/>
              <a:t>Appcelerator</a:t>
            </a:r>
            <a:r>
              <a:rPr lang="en-US" dirty="0"/>
              <a:t> Cloud.</a:t>
            </a:r>
          </a:p>
          <a:p>
            <a:r>
              <a:rPr lang="en-US" dirty="0"/>
              <a:t>Can be used on it’s own or in any environment of choice.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New Plugins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All previously available flow-nodes.</a:t>
            </a:r>
          </a:p>
          <a:p>
            <a:r>
              <a:rPr lang="en-US" dirty="0"/>
              <a:t>HTTP Rest client flow-node.</a:t>
            </a:r>
          </a:p>
          <a:p>
            <a:r>
              <a:rPr lang="en-US" dirty="0"/>
              <a:t>Swagger plugin: Create a flow-node from a swagger document.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/>
            <a:r>
              <a:rPr lang="en-US" dirty="0"/>
              <a:t>© 2018 </a:t>
            </a:r>
            <a:r>
              <a:rPr lang="en-US" dirty="0" err="1" smtClean="0"/>
              <a:t>Axway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9143999" cy="5143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" y="0"/>
            <a:ext cx="91386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5027" y="3054910"/>
            <a:ext cx="3087459" cy="830799"/>
          </a:xfrm>
        </p:spPr>
        <p:txBody>
          <a:bodyPr/>
          <a:lstStyle/>
          <a:p>
            <a:r>
              <a:rPr lang="en-US" dirty="0"/>
              <a:t>Deploying to Kubernetes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3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10,000ft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936171"/>
            <a:ext cx="8684077" cy="3548743"/>
          </a:xfrm>
        </p:spPr>
        <p:txBody>
          <a:bodyPr/>
          <a:lstStyle/>
          <a:p>
            <a:r>
              <a:rPr lang="en-IE" dirty="0"/>
              <a:t>The Kubernetes features our basic deployment touches:</a:t>
            </a:r>
          </a:p>
          <a:p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Container deployment orchestration – deploy services in the correct order.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Auto-scalability/Replication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Self healing with liveness and readiness probes.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Logging.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Multi-vendor support (GKE, AKS, Amazon EKS, Oracle).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Ingress/SSL termination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…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Resources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936171"/>
            <a:ext cx="8684077" cy="354874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Pods</a:t>
            </a:r>
            <a:r>
              <a:rPr lang="en-IE" dirty="0"/>
              <a:t> are the smallest deployable units that can be created and managed. Each pod is a group of one or more containers.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Deployments</a:t>
            </a:r>
            <a:r>
              <a:rPr lang="en-IE" dirty="0"/>
              <a:t> allow you to declaratively define the relationship between </a:t>
            </a:r>
            <a:r>
              <a:rPr lang="en-IE" dirty="0" err="1"/>
              <a:t>ReplicaSets</a:t>
            </a:r>
            <a:r>
              <a:rPr lang="en-IE" dirty="0"/>
              <a:t> and Pods.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Services</a:t>
            </a:r>
            <a:r>
              <a:rPr lang="en-IE" dirty="0"/>
              <a:t> are an abstraction which defines a logical set of Pods and a policy by which to access them.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b="1" dirty="0"/>
              <a:t>Ingresses</a:t>
            </a:r>
            <a:r>
              <a:rPr lang="en-IE" dirty="0"/>
              <a:t> manage external access to services in the cluster. </a:t>
            </a:r>
          </a:p>
          <a:p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47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" y="833735"/>
            <a:ext cx="6930181" cy="35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Resources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39" y="0"/>
            <a:ext cx="40413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"the package manager for Kubernetes"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936171"/>
            <a:ext cx="8684077" cy="3548743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Charts to group all the resource files.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Templates for all the </a:t>
            </a:r>
            <a:r>
              <a:rPr lang="en-IE" dirty="0" err="1"/>
              <a:t>kubernetes</a:t>
            </a:r>
            <a:r>
              <a:rPr lang="en-IE" dirty="0"/>
              <a:t> resources.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Parameterization of templates for easy reuse.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Repeatability.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Installation is a single command.</a:t>
            </a:r>
          </a:p>
          <a:p>
            <a:endParaRPr lang="en-IE" b="1" dirty="0"/>
          </a:p>
          <a:p>
            <a:endParaRPr lang="en-IE" b="1" dirty="0"/>
          </a:p>
          <a:p>
            <a:r>
              <a:rPr lang="en-IE" b="1" dirty="0"/>
              <a:t>	helm install --name demo project/helm-product-review-chart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3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936171"/>
            <a:ext cx="8684077" cy="3548743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Deploy mongo </a:t>
            </a:r>
            <a:r>
              <a:rPr lang="en-IE" dirty="0" err="1"/>
              <a:t>db</a:t>
            </a: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Deploy </a:t>
            </a:r>
            <a:r>
              <a:rPr lang="en-IE" dirty="0" err="1"/>
              <a:t>mysql</a:t>
            </a:r>
            <a:r>
              <a:rPr lang="en-IE" dirty="0"/>
              <a:t> </a:t>
            </a:r>
            <a:r>
              <a:rPr lang="en-IE" dirty="0" err="1"/>
              <a:t>db</a:t>
            </a:r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Deploy replicated Product Service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Deploy replicated Review Service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Deploy replicated Product Review Service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Only Product Review Service is visible outside the cluster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E" dirty="0"/>
              <a:t>SSL termination at Ingress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endParaRPr lang="en-IE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1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</a:t>
            </a:r>
            <a:br>
              <a:rPr lang="en-US"/>
            </a:br>
            <a:r>
              <a:rPr lang="en-US"/>
              <a:t>You!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© 2018 </a:t>
            </a:r>
            <a:r>
              <a:rPr lang="en-US" dirty="0" err="1" smtClean="0">
                <a:solidFill>
                  <a:srgbClr val="FFFFFF"/>
                </a:solidFill>
              </a:rPr>
              <a:t>Axway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18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285752" y="936171"/>
            <a:ext cx="8684077" cy="3548743"/>
          </a:xfrm>
        </p:spPr>
        <p:txBody>
          <a:bodyPr>
            <a:normAutofit lnSpcReduction="10000"/>
          </a:bodyPr>
          <a:lstStyle/>
          <a:p>
            <a:r>
              <a:rPr lang="en-IE" dirty="0"/>
              <a:t>Start using API Builder today:</a:t>
            </a:r>
          </a:p>
          <a:p>
            <a:r>
              <a:rPr lang="en-IE" b="1" dirty="0" err="1"/>
              <a:t>npx</a:t>
            </a:r>
            <a:r>
              <a:rPr lang="en-IE" b="1" dirty="0"/>
              <a:t> @</a:t>
            </a:r>
            <a:r>
              <a:rPr lang="en-IE" b="1" dirty="0" err="1"/>
              <a:t>axway</a:t>
            </a:r>
            <a:r>
              <a:rPr lang="en-IE" b="1" dirty="0"/>
              <a:t>/</a:t>
            </a:r>
            <a:r>
              <a:rPr lang="en-IE" b="1" dirty="0" err="1"/>
              <a:t>api</a:t>
            </a:r>
            <a:r>
              <a:rPr lang="en-IE" b="1" dirty="0"/>
              <a:t>-builder </a:t>
            </a:r>
            <a:r>
              <a:rPr lang="en-IE" b="1" dirty="0" err="1"/>
              <a:t>init</a:t>
            </a:r>
            <a:r>
              <a:rPr lang="en-IE" b="1" dirty="0"/>
              <a:t> my-awesome-service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E" dirty="0"/>
          </a:p>
          <a:p>
            <a:r>
              <a:rPr lang="en-IE" dirty="0"/>
              <a:t>Tech Enablement Demo and Documentation:</a:t>
            </a:r>
          </a:p>
          <a:p>
            <a:r>
              <a:rPr lang="en-IE" dirty="0">
                <a:hlinkClick r:id="rId3"/>
              </a:rPr>
              <a:t>https://github.com/Axway/api-builder-standalone-tech-enablement</a:t>
            </a:r>
            <a:endParaRPr lang="en-IE" dirty="0"/>
          </a:p>
          <a:p>
            <a:endParaRPr lang="en-IE" dirty="0"/>
          </a:p>
          <a:p>
            <a:r>
              <a:rPr lang="en-IE" dirty="0"/>
              <a:t>API Builder Documentation:</a:t>
            </a:r>
          </a:p>
          <a:p>
            <a:r>
              <a:rPr lang="en-IE" dirty="0">
                <a:hlinkClick r:id="rId4"/>
              </a:rPr>
              <a:t>https://docs.axway.com/bundle/API_Builder_4x_allOS_en/page/api_builder.html</a:t>
            </a:r>
            <a:endParaRPr lang="en-IE" dirty="0"/>
          </a:p>
          <a:p>
            <a:endParaRPr lang="en-IE" dirty="0"/>
          </a:p>
          <a:p>
            <a:r>
              <a:rPr lang="en-IE" dirty="0"/>
              <a:t>Teams: </a:t>
            </a:r>
            <a:r>
              <a:rPr lang="en-IE" b="1" dirty="0"/>
              <a:t>API Builder feedback team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© 2018 </a:t>
            </a:r>
            <a:r>
              <a:rPr lang="en-US" dirty="0" err="1" smtClean="0">
                <a:solidFill>
                  <a:srgbClr val="000000">
                    <a:tint val="75000"/>
                  </a:srgbClr>
                </a:solidFill>
              </a:rPr>
              <a:t>Axway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5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Revised Configuration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API Builder is now environment-less and will run the same in any environment. </a:t>
            </a:r>
          </a:p>
          <a:p>
            <a:r>
              <a:rPr lang="en-US" dirty="0"/>
              <a:t>Configuration has been reduced in complexity to default/local files.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Logging to </a:t>
            </a:r>
            <a:r>
              <a:rPr lang="en-US" dirty="0" err="1"/>
              <a:t>stdout</a:t>
            </a:r>
            <a:r>
              <a:rPr lang="en-US" dirty="0"/>
              <a:t> by default</a:t>
            </a:r>
          </a:p>
          <a:p>
            <a:r>
              <a:rPr lang="en-US" dirty="0"/>
              <a:t>Allows for better integration with third party log aggregators.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/>
            <a:r>
              <a:rPr lang="en-US" dirty="0"/>
              <a:t>© 2018 </a:t>
            </a:r>
            <a:r>
              <a:rPr lang="en-US" dirty="0" err="1" smtClean="0"/>
              <a:t>Axway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187F4713-6625-41FF-A946-1C8CFF0CBD0A}"/>
              </a:ext>
            </a:extLst>
          </p:cNvPr>
          <p:cNvSpPr txBox="1">
            <a:spLocks/>
          </p:cNvSpPr>
          <p:nvPr/>
        </p:nvSpPr>
        <p:spPr>
          <a:xfrm>
            <a:off x="4938791" y="972614"/>
            <a:ext cx="1943100" cy="34653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892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3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 Factor App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xmlns="" id="{4C5BF6A6-FFD0-4DB0-B332-382EF37BEEB7}"/>
              </a:ext>
            </a:extLst>
          </p:cNvPr>
          <p:cNvSpPr txBox="1">
            <a:spLocks/>
          </p:cNvSpPr>
          <p:nvPr/>
        </p:nvSpPr>
        <p:spPr>
          <a:xfrm>
            <a:off x="4938792" y="1337002"/>
            <a:ext cx="2126572" cy="31933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Made improvements based on principals which describe apps which play nice as SaaS.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https://12factor.net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5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Standalone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API Builder is not opinionated about how or where your microservices are deployed.</a:t>
            </a:r>
          </a:p>
          <a:p>
            <a:endParaRPr lang="en-GB" dirty="0"/>
          </a:p>
          <a:p>
            <a:r>
              <a:rPr lang="en-GB" dirty="0"/>
              <a:t>@</a:t>
            </a:r>
            <a:r>
              <a:rPr lang="en-GB" dirty="0" err="1"/>
              <a:t>axway</a:t>
            </a:r>
            <a:r>
              <a:rPr lang="en-GB" dirty="0"/>
              <a:t>/</a:t>
            </a:r>
            <a:r>
              <a:rPr lang="en-GB" dirty="0" err="1"/>
              <a:t>api</a:t>
            </a:r>
            <a:r>
              <a:rPr lang="en-GB" dirty="0"/>
              <a:t>-builder CLI for creating new projects and getting started quickly </a:t>
            </a:r>
          </a:p>
          <a:p>
            <a:endParaRPr lang="en-GB" dirty="0"/>
          </a:p>
          <a:p>
            <a:r>
              <a:rPr lang="en-GB" dirty="0"/>
              <a:t>API Builder helps you rapidly develop microservices that you can then integrate into your standard DevOps build system and deploy to the environment of your choosing.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2018 </a:t>
            </a:r>
            <a:r>
              <a:rPr lang="en-US" dirty="0" err="1" smtClean="0"/>
              <a:t>Axway</a:t>
            </a:r>
            <a:endParaRPr lang="en-US" dirty="0"/>
          </a:p>
        </p:txBody>
      </p:sp>
      <p:pic>
        <p:nvPicPr>
          <p:cNvPr id="1026" name="Picture 2" descr="architecture.png">
            <a:extLst>
              <a:ext uri="{FF2B5EF4-FFF2-40B4-BE49-F238E27FC236}">
                <a16:creationId xmlns:a16="http://schemas.microsoft.com/office/drawing/2014/main" xmlns="" id="{C25BEDFB-586C-42A2-92DF-C5B7A0C8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8" y="833735"/>
            <a:ext cx="4143375" cy="341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7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85751" y="1330523"/>
            <a:ext cx="4143375" cy="327005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Previously: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Connectors from </a:t>
            </a:r>
            <a:r>
              <a:rPr lang="en-GB" dirty="0" err="1"/>
              <a:t>AppC</a:t>
            </a:r>
            <a:r>
              <a:rPr lang="en-GB" dirty="0"/>
              <a:t> CLI &amp; </a:t>
            </a:r>
            <a:r>
              <a:rPr lang="en-GB" dirty="0" err="1"/>
              <a:t>Appcelerator</a:t>
            </a:r>
            <a:r>
              <a:rPr lang="en-GB" dirty="0"/>
              <a:t> cloud. </a:t>
            </a:r>
          </a:p>
          <a:p>
            <a:r>
              <a:rPr lang="en-GB" dirty="0"/>
              <a:t>Now node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Npm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etc…</a:t>
            </a:r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The node modules are </a:t>
            </a:r>
            <a:r>
              <a:rPr lang="en-GB" b="1" dirty="0"/>
              <a:t>plugins</a:t>
            </a:r>
            <a:r>
              <a:rPr lang="en-GB" dirty="0"/>
              <a:t> for API Builder, and can extend functionality, such as adding data connectors, or flow-nodes to the flow editor.</a:t>
            </a:r>
          </a:p>
          <a:p>
            <a:endParaRPr lang="en-GB" dirty="0"/>
          </a:p>
          <a:p>
            <a:r>
              <a:rPr lang="en-GB" dirty="0"/>
              <a:t>A 12-factor app: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Explicitly declare and isolate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 Architecture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2018 </a:t>
            </a:r>
            <a:r>
              <a:rPr lang="en-US" dirty="0" err="1" smtClean="0"/>
              <a:t>Axway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REST flow-node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API Builder now has a new flow-node that can connect to external services asynchronously via HTTP.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2018 </a:t>
            </a:r>
            <a:r>
              <a:rPr lang="en-US" dirty="0" err="1" smtClean="0"/>
              <a:t>Axway</a:t>
            </a:r>
            <a:endParaRPr lang="en-US" dirty="0"/>
          </a:p>
        </p:txBody>
      </p:sp>
      <p:pic>
        <p:nvPicPr>
          <p:cNvPr id="2050" name="Picture 2" descr="REST flow-node">
            <a:extLst>
              <a:ext uri="{FF2B5EF4-FFF2-40B4-BE49-F238E27FC236}">
                <a16:creationId xmlns:a16="http://schemas.microsoft.com/office/drawing/2014/main" xmlns="" id="{065940D8-39AD-4F9F-94D2-624F58F1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21" y="120252"/>
            <a:ext cx="2973164" cy="466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Plugin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API Builder now has a new plugin that can load Swagger 2.0 documents as flow-nodes and make them available to the flow editor.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Simplifies east-west communication to sibling services in a service mesh.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Simplifies communication to any service which has a Swagger 2.0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are many services which have Swagger specifications already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2018 </a:t>
            </a:r>
            <a:r>
              <a:rPr lang="en-US" dirty="0" err="1" smtClean="0"/>
              <a:t>Axway</a:t>
            </a:r>
            <a:endParaRPr lang="en-US" dirty="0"/>
          </a:p>
        </p:txBody>
      </p:sp>
      <p:pic>
        <p:nvPicPr>
          <p:cNvPr id="3074" name="Picture 2" descr="Swagger flow-node">
            <a:extLst>
              <a:ext uri="{FF2B5EF4-FFF2-40B4-BE49-F238E27FC236}">
                <a16:creationId xmlns:a16="http://schemas.microsoft.com/office/drawing/2014/main" xmlns="" id="{DE939746-B9ED-40C3-A920-28449537C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7" y="559870"/>
            <a:ext cx="345757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8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xway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way" id="{6F4AF3CA-2F6D-2E4F-B2C9-C16E11AAE816}" vid="{593A1C19-AA97-4146-A909-256FBF8418A2}"/>
    </a:ext>
  </a:extLst>
</a:theme>
</file>

<file path=ppt/theme/theme2.xml><?xml version="1.0" encoding="utf-8"?>
<a:theme xmlns:a="http://schemas.openxmlformats.org/drawingml/2006/main" name="1_Axway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way" id="{6F4AF3CA-2F6D-2E4F-B2C9-C16E11AAE816}" vid="{593A1C19-AA97-4146-A909-256FBF8418A2}"/>
    </a:ext>
  </a:extLst>
</a:theme>
</file>

<file path=ppt/theme/theme3.xml><?xml version="1.0" encoding="utf-8"?>
<a:theme xmlns:a="http://schemas.openxmlformats.org/drawingml/2006/main" name="3_Axway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way" id="{6F4AF3CA-2F6D-2E4F-B2C9-C16E11AAE816}" vid="{593A1C19-AA97-4146-A909-256FBF8418A2}"/>
    </a:ext>
  </a:extLst>
</a:theme>
</file>

<file path=ppt/theme/theme4.xml><?xml version="1.0" encoding="utf-8"?>
<a:theme xmlns:a="http://schemas.openxmlformats.org/drawingml/2006/main" name="2_Axway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way" id="{6F4AF3CA-2F6D-2E4F-B2C9-C16E11AAE816}" vid="{593A1C19-AA97-4146-A909-256FBF8418A2}"/>
    </a:ext>
  </a:extLst>
</a:theme>
</file>

<file path=ppt/theme/theme5.xml><?xml version="1.0" encoding="utf-8"?>
<a:theme xmlns:a="http://schemas.openxmlformats.org/drawingml/2006/main" name="4_Axway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way" id="{6F4AF3CA-2F6D-2E4F-B2C9-C16E11AAE816}" vid="{593A1C19-AA97-4146-A909-256FBF8418A2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1E95EA1F586458AF07F3DE8617C42" ma:contentTypeVersion="5" ma:contentTypeDescription="Create a new document." ma:contentTypeScope="" ma:versionID="5301552416bcb1e66c51995398f43b86">
  <xsd:schema xmlns:xsd="http://www.w3.org/2001/XMLSchema" xmlns:xs="http://www.w3.org/2001/XMLSchema" xmlns:p="http://schemas.microsoft.com/office/2006/metadata/properties" xmlns:ns2="36e2c0aa-e511-445f-8039-2569a9f10996" targetNamespace="http://schemas.microsoft.com/office/2006/metadata/properties" ma:root="true" ma:fieldsID="e59970ffcab655d931b4f4e6d9518a5f" ns2:_="">
    <xsd:import namespace="36e2c0aa-e511-445f-8039-2569a9f109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2c0aa-e511-445f-8039-2569a9f109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1A7249-396B-4823-9ABB-73EDD6DD0F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64BAAF-764F-4895-92ED-ACD4770DD8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e2c0aa-e511-445f-8039-2569a9f109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8BE08D-F4E3-41E0-941B-02E677A835D0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36e2c0aa-e511-445f-8039-2569a9f1099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Axway</Template>
  <TotalTime>303</TotalTime>
  <Words>1588</Words>
  <Application>Microsoft Office PowerPoint</Application>
  <PresentationFormat>On-screen Show (16:9)</PresentationFormat>
  <Paragraphs>371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Roboto</vt:lpstr>
      <vt:lpstr>Roboto Regular</vt:lpstr>
      <vt:lpstr>Axway</vt:lpstr>
      <vt:lpstr>1_Axway</vt:lpstr>
      <vt:lpstr>3_Axway</vt:lpstr>
      <vt:lpstr>2_Axway</vt:lpstr>
      <vt:lpstr>4_Axway</vt:lpstr>
      <vt:lpstr>API Builder Standalone</vt:lpstr>
      <vt:lpstr>Welcome To Our Presentation</vt:lpstr>
      <vt:lpstr>Standalone</vt:lpstr>
      <vt:lpstr>What’s New?</vt:lpstr>
      <vt:lpstr>What’s New?</vt:lpstr>
      <vt:lpstr>Standalone</vt:lpstr>
      <vt:lpstr>Plugin Architecture</vt:lpstr>
      <vt:lpstr>HTTP REST flow-node</vt:lpstr>
      <vt:lpstr>Swagger Plugin</vt:lpstr>
      <vt:lpstr>Custom Plugins</vt:lpstr>
      <vt:lpstr>Logging</vt:lpstr>
      <vt:lpstr>Environments &amp; Configuration</vt:lpstr>
      <vt:lpstr>Monolith to Microservices</vt:lpstr>
      <vt:lpstr>Monolith to Microservices</vt:lpstr>
      <vt:lpstr>Monolith to Microservices</vt:lpstr>
      <vt:lpstr>Data Driven Microservices</vt:lpstr>
      <vt:lpstr>Data Connectors</vt:lpstr>
      <vt:lpstr>What data connectors are available?</vt:lpstr>
      <vt:lpstr>Data Connectors: Install</vt:lpstr>
      <vt:lpstr>Data Connectors: Configuration</vt:lpstr>
      <vt:lpstr>Demo</vt:lpstr>
      <vt:lpstr>Inter-service Communication</vt:lpstr>
      <vt:lpstr>Inter-service Communication</vt:lpstr>
      <vt:lpstr>API Builder v3 – Connector Builder</vt:lpstr>
      <vt:lpstr>API Builder Swagger Flow-Node Plugin</vt:lpstr>
      <vt:lpstr>Demo</vt:lpstr>
      <vt:lpstr>Demo</vt:lpstr>
      <vt:lpstr>Containerization</vt:lpstr>
      <vt:lpstr>Containers</vt:lpstr>
      <vt:lpstr>Environmentalization</vt:lpstr>
      <vt:lpstr>Environmentalization Example</vt:lpstr>
      <vt:lpstr>Dockerfile</vt:lpstr>
      <vt:lpstr>Building an API Builder Container</vt:lpstr>
      <vt:lpstr>Demo</vt:lpstr>
      <vt:lpstr>Tech Enablement Demo</vt:lpstr>
      <vt:lpstr>Demo - Reprise</vt:lpstr>
      <vt:lpstr>Demo Setup</vt:lpstr>
      <vt:lpstr>Docker Compose</vt:lpstr>
      <vt:lpstr>Demo</vt:lpstr>
      <vt:lpstr>Deploying to Kubernetes</vt:lpstr>
      <vt:lpstr>Kubernetes 10,000ft</vt:lpstr>
      <vt:lpstr>Kubernetes Resources</vt:lpstr>
      <vt:lpstr>Solution Architecture</vt:lpstr>
      <vt:lpstr>Demo Resources</vt:lpstr>
      <vt:lpstr>Helm "the package manager for Kubernetes"</vt:lpstr>
      <vt:lpstr>Demo</vt:lpstr>
      <vt:lpstr>Demo</vt:lpstr>
      <vt:lpstr>Thank You!</vt:lpstr>
      <vt:lpstr>Thank You</vt:lpstr>
    </vt:vector>
  </TitlesOfParts>
  <Manager/>
  <Company>Axway Inc.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Axway Powerpoint Template</dc:title>
  <dc:subject/>
  <dc:creator>Axway Inc.</dc:creator>
  <cp:keywords/>
  <dc:description/>
  <cp:lastModifiedBy>Gavin Matthews</cp:lastModifiedBy>
  <cp:revision>755</cp:revision>
  <cp:lastPrinted>2016-10-30T22:56:54Z</cp:lastPrinted>
  <dcterms:created xsi:type="dcterms:W3CDTF">2016-09-16T17:34:24Z</dcterms:created>
  <dcterms:modified xsi:type="dcterms:W3CDTF">2018-07-13T16:52:47Z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42c6c282-56b9-4fb6-b625-fe469f1b8887</vt:lpwstr>
  </property>
  <property fmtid="{D5CDD505-2E9C-101B-9397-08002B2CF9AE}" pid="3" name="Offisync_UniqueId">
    <vt:lpwstr>85967</vt:lpwstr>
  </property>
  <property fmtid="{D5CDD505-2E9C-101B-9397-08002B2CF9AE}" pid="4" name="Offisync_ProviderInitializationData">
    <vt:lpwstr>https://axway.jiveon.com</vt:lpwstr>
  </property>
  <property fmtid="{D5CDD505-2E9C-101B-9397-08002B2CF9AE}" pid="5" name="Offisync_UpdateToken">
    <vt:lpwstr>10</vt:lpwstr>
  </property>
  <property fmtid="{D5CDD505-2E9C-101B-9397-08002B2CF9AE}" pid="6" name="Jive_LatestUserAccountName">
    <vt:lpwstr>ahurst@axway.com</vt:lpwstr>
  </property>
  <property fmtid="{D5CDD505-2E9C-101B-9397-08002B2CF9AE}" pid="7" name="Jive_VersionGuid">
    <vt:lpwstr>8c62ab8e-c0d9-4a6c-9b6b-0c79e8dae454</vt:lpwstr>
  </property>
  <property fmtid="{D5CDD505-2E9C-101B-9397-08002B2CF9AE}" pid="8" name="ContentTypeId">
    <vt:lpwstr>0x0101004A31E95EA1F586458AF07F3DE8617C42</vt:lpwstr>
  </property>
</Properties>
</file>